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9"/>
  </p:notesMasterIdLst>
  <p:sldIdLst>
    <p:sldId id="256" r:id="rId2"/>
    <p:sldId id="257" r:id="rId3"/>
    <p:sldId id="258" r:id="rId4"/>
    <p:sldId id="274" r:id="rId5"/>
    <p:sldId id="275" r:id="rId6"/>
    <p:sldId id="277" r:id="rId7"/>
    <p:sldId id="259" r:id="rId8"/>
    <p:sldId id="278" r:id="rId9"/>
    <p:sldId id="290" r:id="rId10"/>
    <p:sldId id="291" r:id="rId11"/>
    <p:sldId id="292" r:id="rId12"/>
    <p:sldId id="293" r:id="rId13"/>
    <p:sldId id="294" r:id="rId14"/>
    <p:sldId id="295" r:id="rId15"/>
    <p:sldId id="296" r:id="rId16"/>
    <p:sldId id="297" r:id="rId17"/>
    <p:sldId id="299" r:id="rId18"/>
    <p:sldId id="300" r:id="rId19"/>
    <p:sldId id="302" r:id="rId20"/>
    <p:sldId id="303" r:id="rId21"/>
    <p:sldId id="304" r:id="rId22"/>
    <p:sldId id="305" r:id="rId23"/>
    <p:sldId id="318" r:id="rId24"/>
    <p:sldId id="319" r:id="rId25"/>
    <p:sldId id="260" r:id="rId26"/>
    <p:sldId id="261" r:id="rId27"/>
    <p:sldId id="262" r:id="rId28"/>
    <p:sldId id="263" r:id="rId29"/>
    <p:sldId id="264" r:id="rId30"/>
    <p:sldId id="266" r:id="rId31"/>
    <p:sldId id="267" r:id="rId32"/>
    <p:sldId id="269" r:id="rId33"/>
    <p:sldId id="270" r:id="rId34"/>
    <p:sldId id="271" r:id="rId35"/>
    <p:sldId id="272" r:id="rId36"/>
    <p:sldId id="273" r:id="rId37"/>
    <p:sldId id="268"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2" autoAdjust="0"/>
    <p:restoredTop sz="94660"/>
  </p:normalViewPr>
  <p:slideViewPr>
    <p:cSldViewPr snapToGrid="0">
      <p:cViewPr varScale="1">
        <p:scale>
          <a:sx n="78" d="100"/>
          <a:sy n="78" d="100"/>
        </p:scale>
        <p:origin x="34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44C5D9-CE4D-415E-8C13-97FB62BEA58E}" type="datetimeFigureOut">
              <a:rPr lang="en-US" smtClean="0"/>
              <a:t>7/15/2019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A6FD14-20C5-4D9E-98F1-BBBC2D23A543}" type="slidenum">
              <a:rPr lang="en-US" smtClean="0"/>
              <a:t>‹#›</a:t>
            </a:fld>
            <a:endParaRPr lang="en-US"/>
          </a:p>
        </p:txBody>
      </p:sp>
    </p:spTree>
    <p:extLst>
      <p:ext uri="{BB962C8B-B14F-4D97-AF65-F5344CB8AC3E}">
        <p14:creationId xmlns:p14="http://schemas.microsoft.com/office/powerpoint/2010/main" val="3717639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669EDA-B0DC-432A-AAE7-B6F627F4230D}" type="slidenum">
              <a:rPr lang="en-US"/>
              <a:pPr/>
              <a:t>8</a:t>
            </a:fld>
            <a:endParaRPr lang="en-US" dirty="0"/>
          </a:p>
        </p:txBody>
      </p:sp>
      <p:sp>
        <p:nvSpPr>
          <p:cNvPr id="245762" name="Rectangle 2"/>
          <p:cNvSpPr>
            <a:spLocks noGrp="1" noRot="1" noChangeAspect="1" noChangeArrowheads="1" noTextEdit="1"/>
          </p:cNvSpPr>
          <p:nvPr>
            <p:ph type="sldImg"/>
          </p:nvPr>
        </p:nvSpPr>
        <p:spPr>
          <a:xfrm>
            <a:off x="393700" y="692150"/>
            <a:ext cx="6070600" cy="3416300"/>
          </a:xfrm>
          <a:ln/>
        </p:spPr>
      </p:sp>
      <p:sp>
        <p:nvSpPr>
          <p:cNvPr id="245763" name="Rectangle 3"/>
          <p:cNvSpPr>
            <a:spLocks noGrp="1" noChangeArrowheads="1"/>
          </p:cNvSpPr>
          <p:nvPr>
            <p:ph type="body" idx="1"/>
          </p:nvPr>
        </p:nvSpPr>
        <p:spPr>
          <a:xfrm>
            <a:off x="912813" y="4329113"/>
            <a:ext cx="5026025" cy="4125912"/>
          </a:xfrm>
        </p:spPr>
        <p:txBody>
          <a:bodyPr/>
          <a:lstStyle/>
          <a:p>
            <a:r>
              <a:rPr lang="en-US" sz="800" b="1" i="1" u="sng" dirty="0">
                <a:solidFill>
                  <a:schemeClr val="accent1"/>
                </a:solidFill>
                <a:effectLst>
                  <a:outerShdw blurRad="38100" dist="38100" dir="2700000" algn="tl">
                    <a:srgbClr val="C0C0C0"/>
                  </a:outerShdw>
                </a:effectLst>
              </a:rPr>
              <a:t>Disasters during the last Decade</a:t>
            </a:r>
          </a:p>
          <a:p>
            <a:endParaRPr lang="en-US" sz="800" b="1" i="1" u="sng" dirty="0">
              <a:solidFill>
                <a:schemeClr val="accent1"/>
              </a:solidFill>
              <a:effectLst>
                <a:outerShdw blurRad="38100" dist="38100" dir="2700000" algn="tl">
                  <a:srgbClr val="C0C0C0"/>
                </a:outerShdw>
              </a:effectLst>
            </a:endParaRPr>
          </a:p>
          <a:p>
            <a:r>
              <a:rPr lang="en-US" dirty="0"/>
              <a:t>Floods in Germany, Austria,Czech Republik, Poland, England, France, Italy, UK;</a:t>
            </a:r>
          </a:p>
          <a:p>
            <a:r>
              <a:rPr lang="en-US" dirty="0"/>
              <a:t>Earthquakes in Greece and Turkey;</a:t>
            </a:r>
          </a:p>
          <a:p>
            <a:r>
              <a:rPr lang="en-US" dirty="0"/>
              <a:t>Storms in France, Germany, Austria, Northern Europe;</a:t>
            </a:r>
          </a:p>
          <a:p>
            <a:r>
              <a:rPr lang="en-US" dirty="0"/>
              <a:t>Forest Fires in the Mediterranean region;</a:t>
            </a:r>
          </a:p>
          <a:p>
            <a:r>
              <a:rPr lang="en-US" dirty="0"/>
              <a:t>Marine oil tanker accidents (e.g. Erika, Prestige); </a:t>
            </a:r>
          </a:p>
          <a:p>
            <a:r>
              <a:rPr lang="en-US" dirty="0"/>
              <a:t>Technological disasters (e.g. explosions in Enschede and Toulouse, Danube pollution with Cyanid, Fires in tunnels, Train accidents …) </a:t>
            </a:r>
          </a:p>
          <a:p>
            <a:endParaRPr lang="en-US" sz="800" b="1" i="1" u="sng" dirty="0">
              <a:solidFill>
                <a:schemeClr val="accent1"/>
              </a:solidFill>
              <a:effectLst>
                <a:outerShdw blurRad="38100" dist="38100" dir="2700000" algn="tl">
                  <a:srgbClr val="C0C0C0"/>
                </a:outerShdw>
              </a:effectLst>
            </a:endParaRPr>
          </a:p>
        </p:txBody>
      </p:sp>
    </p:spTree>
    <p:extLst>
      <p:ext uri="{BB962C8B-B14F-4D97-AF65-F5344CB8AC3E}">
        <p14:creationId xmlns:p14="http://schemas.microsoft.com/office/powerpoint/2010/main" val="3361708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pPr eaLnBrk="1" hangingPunct="1">
              <a:spcBef>
                <a:spcPct val="0"/>
              </a:spcBef>
            </a:pPr>
            <a:endParaRPr lang="en-US" dirty="0">
              <a:latin typeface="Arial" pitchFamily="34" charset="0"/>
            </a:endParaRPr>
          </a:p>
        </p:txBody>
      </p:sp>
    </p:spTree>
    <p:extLst>
      <p:ext uri="{BB962C8B-B14F-4D97-AF65-F5344CB8AC3E}">
        <p14:creationId xmlns:p14="http://schemas.microsoft.com/office/powerpoint/2010/main" val="3184495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7/15/2019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7/15/2019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7/15/2019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7/15/2019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7/15/2019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3A106D7-2FA3-49A9-B76B-3ED19F7B4669}" type="slidenum">
              <a:rPr lang="en-US"/>
              <a:pPr>
                <a:defRPr/>
              </a:pPr>
              <a:t>‹#›</a:t>
            </a:fld>
            <a:endParaRPr lang="en-US" dirty="0"/>
          </a:p>
        </p:txBody>
      </p:sp>
    </p:spTree>
    <p:extLst>
      <p:ext uri="{BB962C8B-B14F-4D97-AF65-F5344CB8AC3E}">
        <p14:creationId xmlns:p14="http://schemas.microsoft.com/office/powerpoint/2010/main" val="1152638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68362"/>
          </a:xfrm>
        </p:spPr>
        <p:txBody>
          <a:bodyPr/>
          <a:lstStyle/>
          <a:p>
            <a:r>
              <a:rPr lang="en-US"/>
              <a:t>Click to edit Master title style</a:t>
            </a:r>
          </a:p>
        </p:txBody>
      </p:sp>
      <p:sp>
        <p:nvSpPr>
          <p:cNvPr id="3" name="Text Placeholder 2"/>
          <p:cNvSpPr>
            <a:spLocks noGrp="1"/>
          </p:cNvSpPr>
          <p:nvPr>
            <p:ph type="body" sz="half" idx="1"/>
          </p:nvPr>
        </p:nvSpPr>
        <p:spPr>
          <a:xfrm>
            <a:off x="609600" y="1295401"/>
            <a:ext cx="53848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295400"/>
            <a:ext cx="5384800" cy="2338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786189"/>
            <a:ext cx="5384800" cy="2339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477001"/>
            <a:ext cx="2844800" cy="244475"/>
          </a:xfrm>
        </p:spPr>
        <p:txBody>
          <a:bodyPr/>
          <a:lstStyle>
            <a:lvl1pPr>
              <a:defRPr/>
            </a:lvl1pPr>
          </a:lstStyle>
          <a:p>
            <a:endParaRPr lang="en-US" dirty="0"/>
          </a:p>
        </p:txBody>
      </p:sp>
      <p:sp>
        <p:nvSpPr>
          <p:cNvPr id="7" name="Footer Placeholder 6"/>
          <p:cNvSpPr>
            <a:spLocks noGrp="1"/>
          </p:cNvSpPr>
          <p:nvPr>
            <p:ph type="ftr" sz="quarter" idx="11"/>
          </p:nvPr>
        </p:nvSpPr>
        <p:spPr>
          <a:xfrm>
            <a:off x="4165600" y="6477001"/>
            <a:ext cx="3860800" cy="244475"/>
          </a:xfrm>
        </p:spPr>
        <p:txBody>
          <a:bodyPr/>
          <a:lstStyle>
            <a:lvl1pPr>
              <a:defRPr/>
            </a:lvl1pPr>
          </a:lstStyle>
          <a:p>
            <a:endParaRPr lang="en-US" dirty="0"/>
          </a:p>
        </p:txBody>
      </p:sp>
      <p:sp>
        <p:nvSpPr>
          <p:cNvPr id="8" name="Slide Number Placeholder 7"/>
          <p:cNvSpPr>
            <a:spLocks noGrp="1"/>
          </p:cNvSpPr>
          <p:nvPr>
            <p:ph type="sldNum" sz="quarter" idx="12"/>
          </p:nvPr>
        </p:nvSpPr>
        <p:spPr>
          <a:xfrm>
            <a:off x="8737600" y="6477001"/>
            <a:ext cx="2844800" cy="244475"/>
          </a:xfrm>
        </p:spPr>
        <p:txBody>
          <a:bodyPr/>
          <a:lstStyle>
            <a:lvl1pPr>
              <a:defRPr/>
            </a:lvl1pPr>
          </a:lstStyle>
          <a:p>
            <a:fld id="{4B0A5799-08CA-4824-80B7-8A9CAAAF46E1}" type="slidenum">
              <a:rPr lang="en-US"/>
              <a:pPr/>
              <a:t>‹#›</a:t>
            </a:fld>
            <a:endParaRPr lang="en-US" dirty="0"/>
          </a:p>
        </p:txBody>
      </p:sp>
    </p:spTree>
    <p:extLst>
      <p:ext uri="{BB962C8B-B14F-4D97-AF65-F5344CB8AC3E}">
        <p14:creationId xmlns:p14="http://schemas.microsoft.com/office/powerpoint/2010/main" val="4226128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7/15/2019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7/15/2019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 id="2147483670" r:id="rId19"/>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2.jpeg"/><Relationship Id="rId7" Type="http://schemas.openxmlformats.org/officeDocument/2006/relationships/image" Target="../media/image24.jpeg"/><Relationship Id="rId2" Type="http://schemas.openxmlformats.org/officeDocument/2006/relationships/hyperlink" Target="http://images.google.com/imgres?imgurl=http://www.bi.up.ac.za/Ehrlichia_ruminantium/Images/Erum_distribution.png&amp;imgrefurl=http://www.bi.up.ac.za/Ehrlichia_ruminantium/Heartwater/Erum_distribution.html&amp;h=908&amp;w=1106&amp;sz=117&amp;tbnid=6Wum1lOoImo9fM:&amp;tbnh=123&amp;tbnw=150&amp;hl=en&amp;start=10&amp;prev=/images?q=heartwater&amp;svnum=10&amp;hl=en&amp;lr=&amp;rls=GGLG,GGLG:2005-44,GGLG:en&amp;sa=N" TargetMode="External"/><Relationship Id="rId1" Type="http://schemas.openxmlformats.org/officeDocument/2006/relationships/slideLayout" Target="../slideLayouts/slideLayout2.xml"/><Relationship Id="rId6" Type="http://schemas.openxmlformats.org/officeDocument/2006/relationships/hyperlink" Target="http://www.vet.uga.edu/vpp/IVM/ENG/Heartwater/images/image84.jpg" TargetMode="External"/><Relationship Id="rId5" Type="http://schemas.openxmlformats.org/officeDocument/2006/relationships/image" Target="../media/image23.jpeg"/><Relationship Id="rId4" Type="http://schemas.openxmlformats.org/officeDocument/2006/relationships/hyperlink" Target="http://images.google.com/imgres?imgurl=http://www.cvm.uiuc.edu/frads/images/tick.jpg&amp;imgrefurl=http://www.cvm.uiuc.edu/frads/lvl3_heartwater.html&amp;h=148&amp;w=200&amp;sz=44&amp;tbnid=cxH43PqgrLXe2M:&amp;tbnh=73&amp;tbnw=99&amp;hl=en&amp;start=19&amp;prev=/images?q=heartwater&amp;svnum=10&amp;hl=en&amp;lr=&amp;rls=GGLG,GGLG:2005-44,GGLG:en&amp;sa=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hyperlink" Target="http://www.latinpharma.net/expo2004/img/graf2burstein_e.gif" TargetMode="Externa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19.xml"/><Relationship Id="rId6" Type="http://schemas.openxmlformats.org/officeDocument/2006/relationships/image" Target="../media/image39.jpeg"/><Relationship Id="rId5" Type="http://schemas.openxmlformats.org/officeDocument/2006/relationships/hyperlink" Target="http://www.lowvisiononline.unimelb.edu.au/EyeCare/images/oncho2.jpg" TargetMode="External"/><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hyperlink" Target="http://www.ij-healthgeographics.com/content/5/1/18/figure/F3?highres=y" TargetMode="External"/><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en.wikipedia.org/wiki/Mosquito" TargetMode="External"/><Relationship Id="rId13" Type="http://schemas.openxmlformats.org/officeDocument/2006/relationships/image" Target="../media/image48.png"/><Relationship Id="rId3" Type="http://schemas.openxmlformats.org/officeDocument/2006/relationships/image" Target="../media/image44.jpeg"/><Relationship Id="rId7" Type="http://schemas.openxmlformats.org/officeDocument/2006/relationships/image" Target="../media/image46.jpeg"/><Relationship Id="rId12" Type="http://schemas.openxmlformats.org/officeDocument/2006/relationships/image" Target="../media/image47.jpeg"/><Relationship Id="rId2" Type="http://schemas.openxmlformats.org/officeDocument/2006/relationships/hyperlink" Target="http://images.google.com/imgres?imgurl=http://health-pictures.com/images/Elephantiasis.jpg&amp;imgrefurl=http://health-pictures.com/elephantiasis-picture.htm&amp;h=291&amp;w=242&amp;sz=10&amp;tbnid=8lCBoQE67T4J:&amp;tbnh=110&amp;tbnw=91&amp;hl=en&amp;start=5&amp;prev=/images?q%3Delephantiasis%26svnum%3D10%26hl%3Den%26lr%3D%26sa%3DG" TargetMode="External"/><Relationship Id="rId1" Type="http://schemas.openxmlformats.org/officeDocument/2006/relationships/slideLayout" Target="../slideLayouts/slideLayout2.xml"/><Relationship Id="rId6" Type="http://schemas.openxmlformats.org/officeDocument/2006/relationships/hyperlink" Target="http://images.google.com/imgres?imgurl=http://www.guinee-bissau.net/images/eleph_pied.jpg&amp;imgrefurl=http://www.guinee-bissau.net/sante.html&amp;h=242&amp;w=325&amp;sz=20&amp;tbnid=m5tvYETx6NMJ:&amp;tbnh=84&amp;tbnw=114&amp;hl=en&amp;start=17&amp;prev=/images?q%3Delephantiasis%26svnum%3D10%26hl%3Den%26lr%3D%26sa%3DG" TargetMode="External"/><Relationship Id="rId11" Type="http://schemas.openxmlformats.org/officeDocument/2006/relationships/hyperlink" Target="http://images.google.com/imgres?imgurl=http://www.comune.torino.it/ambiente/zanzare/aedes_aegypti1.gif&amp;imgrefurl=http://www.lotrovassi.splinder.com/archive/2004-08&amp;h=351&amp;w=480&amp;sz=102&amp;tbnid=E2fT5INNzXUJ:&amp;tbnh=92&amp;tbnw=126&amp;hl=en&amp;start=5&amp;prev=/images?q%3DAedes%2Baegypti%26svnum%3D10%26hl%3Den%26lr%3D%26sa%3DN" TargetMode="External"/><Relationship Id="rId5" Type="http://schemas.openxmlformats.org/officeDocument/2006/relationships/image" Target="../media/image45.jpeg"/><Relationship Id="rId10" Type="http://schemas.openxmlformats.org/officeDocument/2006/relationships/hyperlink" Target="http://en.wikipedia.org/wiki/Lymph_node" TargetMode="External"/><Relationship Id="rId4" Type="http://schemas.openxmlformats.org/officeDocument/2006/relationships/hyperlink" Target="http://images.google.com/imgres?imgurl=http://poetry.rotten.com/testicle/elephb.gif&amp;imgrefurl=http://poetry.rotten.com/testicle/elephb.html&amp;h=348&amp;w=325&amp;sz=37&amp;tbnid=6pWVw9Id1mUJ:&amp;tbnh=116&amp;tbnw=108&amp;hl=en&amp;start=20&amp;prev=/images?q%3Delephantiasis%26svnum%3D10%26hl%3Den%26lr%3D%26sa%3DG" TargetMode="External"/><Relationship Id="rId9" Type="http://schemas.openxmlformats.org/officeDocument/2006/relationships/hyperlink" Target="http://en.wikipedia.org/wiki/Parasite"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5" Type="http://schemas.openxmlformats.org/officeDocument/2006/relationships/hyperlink" Target="http://www.srs.fs.usda.gov/compass/author/gharris/" TargetMode="External"/><Relationship Id="rId4" Type="http://schemas.openxmlformats.org/officeDocument/2006/relationships/hyperlink" Target="http://www.srs.fs.usda.gov/compass/2015/09/15/ebola-virus-disease-in-liberia/"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esri.com/esri-news/releases/16-3qtr/gis-technology-proves-fundamental-in-battle-against-zika-virus" TargetMode="External"/><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jpeg"/></Relationships>
</file>

<file path=ppt/slides/_rels/slide3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link.springer.com/chapter/10.1007/978-94-024-1531-5_1" TargetMode="External"/><Relationship Id="rId2" Type="http://schemas.openxmlformats.org/officeDocument/2006/relationships/hyperlink" Target="https://doi.org/10.3390/tropicalmed4010015"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link.springer.com/bookseries/11970" TargetMode="External"/><Relationship Id="rId2" Type="http://schemas.openxmlformats.org/officeDocument/2006/relationships/hyperlink" Target="https://link.springer.com/chapter/10.1007/978-3-319-73450-7_65" TargetMode="External"/><Relationship Id="rId1" Type="http://schemas.openxmlformats.org/officeDocument/2006/relationships/slideLayout" Target="../slideLayouts/slideLayout2.xml"/><Relationship Id="rId4" Type="http://schemas.openxmlformats.org/officeDocument/2006/relationships/hyperlink" Target="https://link.springer.com/chapter/10.1007/978-3-030-03359-0_9#citeas"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selectscience.net/product-news/bd-debuts-new-software-for-flow-cytometry-analysis?artID=49239"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hyperlink" Target="https://disasterscharter.org/web/guest/home;jsessionid=4BE3CA4984719B6789FB3719770C02CE.jvm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hyperlink" Target="http://www.who.int/"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3D001-E6EC-4736-A04B-ECD45CCF27CD}"/>
              </a:ext>
            </a:extLst>
          </p:cNvPr>
          <p:cNvSpPr>
            <a:spLocks noGrp="1"/>
          </p:cNvSpPr>
          <p:nvPr>
            <p:ph type="ctrTitle"/>
          </p:nvPr>
        </p:nvSpPr>
        <p:spPr>
          <a:xfrm>
            <a:off x="242047" y="860613"/>
            <a:ext cx="11806518" cy="2568388"/>
          </a:xfrm>
        </p:spPr>
        <p:txBody>
          <a:bodyPr>
            <a:normAutofit fontScale="90000"/>
          </a:bodyPr>
          <a:lstStyle/>
          <a:p>
            <a:pPr algn="ctr"/>
            <a:br>
              <a:rPr lang="en-US" sz="3100" b="1" dirty="0"/>
            </a:br>
            <a:br>
              <a:rPr lang="en-US" sz="3100" b="1" dirty="0"/>
            </a:br>
            <a:r>
              <a:rPr lang="en-US" sz="3100" b="1" dirty="0"/>
              <a:t>GLOBAL NEAR-REAL-TIME INTERDISCIPLINARY</a:t>
            </a:r>
            <a:br>
              <a:rPr lang="en-US" sz="3100" b="1" dirty="0"/>
            </a:br>
            <a:r>
              <a:rPr lang="en-US" sz="3100" b="1" dirty="0"/>
              <a:t> GEOSPATIAL DATA DEVELOPMENT,</a:t>
            </a:r>
            <a:br>
              <a:rPr lang="en-US" sz="3100" b="1" dirty="0"/>
            </a:br>
            <a:r>
              <a:rPr lang="en-US" sz="3100" b="1" dirty="0"/>
              <a:t>ANALYSIS, ARCHIVING, SUSTAINABILITY,</a:t>
            </a:r>
            <a:br>
              <a:rPr lang="en-US" sz="3100" b="1" dirty="0"/>
            </a:br>
            <a:r>
              <a:rPr lang="en-US" sz="3100" b="1" dirty="0"/>
              <a:t>ACCESSIBILITY, DISSEMINATION, COLLABORATIVE RESEARCH</a:t>
            </a:r>
            <a:br>
              <a:rPr lang="en-US" sz="3100" b="1" dirty="0"/>
            </a:br>
            <a:r>
              <a:rPr lang="en-US" sz="3100" b="1" dirty="0"/>
              <a:t> AND INCLUSIVE WORKFORCE DEVELOPMENT</a:t>
            </a:r>
            <a:br>
              <a:rPr lang="en-US" dirty="0"/>
            </a:br>
            <a:endParaRPr lang="en-US" dirty="0"/>
          </a:p>
        </p:txBody>
      </p:sp>
      <p:sp>
        <p:nvSpPr>
          <p:cNvPr id="3" name="Subtitle 2">
            <a:extLst>
              <a:ext uri="{FF2B5EF4-FFF2-40B4-BE49-F238E27FC236}">
                <a16:creationId xmlns:a16="http://schemas.microsoft.com/office/drawing/2014/main" id="{751C2EBE-FC1B-4B49-BE93-A8E1EBBBD871}"/>
              </a:ext>
            </a:extLst>
          </p:cNvPr>
          <p:cNvSpPr>
            <a:spLocks noGrp="1"/>
          </p:cNvSpPr>
          <p:nvPr>
            <p:ph type="subTitle" idx="1"/>
          </p:nvPr>
        </p:nvSpPr>
        <p:spPr>
          <a:xfrm>
            <a:off x="340659" y="3294528"/>
            <a:ext cx="11707906" cy="2349035"/>
          </a:xfrm>
        </p:spPr>
        <p:txBody>
          <a:bodyPr>
            <a:normAutofit fontScale="92500" lnSpcReduction="10000"/>
          </a:bodyPr>
          <a:lstStyle/>
          <a:p>
            <a:pPr algn="ctr"/>
            <a:r>
              <a:rPr lang="en-US" b="1" dirty="0"/>
              <a:t>National Science Foundation Sponsored Geospatial Software Institute SESYNC/UMD Workshop  -  Annapolis, MD, July 14-16, 2019</a:t>
            </a:r>
          </a:p>
          <a:p>
            <a:pPr algn="ctr"/>
            <a:endParaRPr lang="en-US" b="1" dirty="0"/>
          </a:p>
          <a:p>
            <a:pPr algn="ctr"/>
            <a:r>
              <a:rPr lang="en-US" b="1" dirty="0"/>
              <a:t>Gilbert Rochon, PhD, MPH, Adjunct Professor, Department of Health Management &amp; Policy</a:t>
            </a:r>
          </a:p>
          <a:p>
            <a:pPr algn="ctr"/>
            <a:r>
              <a:rPr lang="en-US" b="1" dirty="0"/>
              <a:t>Tulane University School of Public Health &amp; Tropical Medicine</a:t>
            </a:r>
          </a:p>
          <a:p>
            <a:pPr algn="ctr"/>
            <a:r>
              <a:rPr lang="en-US" b="1" dirty="0"/>
              <a:t>Senior Consultant, MSF Global Solutions, LLC</a:t>
            </a:r>
          </a:p>
          <a:p>
            <a:pPr algn="ctr"/>
            <a:r>
              <a:rPr lang="en-US" b="1" dirty="0"/>
              <a:t>Co-Chair, Higher Education Initiative, African Renaissance &amp; Diaspora Network (ARDN)</a:t>
            </a:r>
          </a:p>
          <a:p>
            <a:pPr algn="ctr"/>
            <a:endParaRPr lang="en-US" b="1" dirty="0"/>
          </a:p>
          <a:p>
            <a:pPr algn="ctr"/>
            <a:endParaRPr lang="en-US" b="1" dirty="0"/>
          </a:p>
          <a:p>
            <a:endParaRPr lang="en-US" dirty="0"/>
          </a:p>
        </p:txBody>
      </p:sp>
    </p:spTree>
    <p:extLst>
      <p:ext uri="{BB962C8B-B14F-4D97-AF65-F5344CB8AC3E}">
        <p14:creationId xmlns:p14="http://schemas.microsoft.com/office/powerpoint/2010/main" val="866655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981200" y="22860"/>
            <a:ext cx="8229600" cy="1143000"/>
          </a:xfrm>
        </p:spPr>
        <p:txBody>
          <a:bodyPr/>
          <a:lstStyle/>
          <a:p>
            <a:r>
              <a:rPr lang="en-US" dirty="0"/>
              <a:t>Trypanosomiasis</a:t>
            </a:r>
          </a:p>
        </p:txBody>
      </p:sp>
      <p:sp>
        <p:nvSpPr>
          <p:cNvPr id="102403" name="Rectangle 3"/>
          <p:cNvSpPr>
            <a:spLocks noGrp="1" noChangeArrowheads="1"/>
          </p:cNvSpPr>
          <p:nvPr>
            <p:ph type="body" sz="half" idx="1"/>
          </p:nvPr>
        </p:nvSpPr>
        <p:spPr>
          <a:xfrm>
            <a:off x="1524001" y="846138"/>
            <a:ext cx="4271963" cy="1776412"/>
          </a:xfrm>
        </p:spPr>
        <p:txBody>
          <a:bodyPr>
            <a:normAutofit fontScale="85000" lnSpcReduction="10000"/>
          </a:bodyPr>
          <a:lstStyle/>
          <a:p>
            <a:r>
              <a:rPr lang="en-US" sz="3300" b="1" dirty="0"/>
              <a:t>Tsetse fly (Bantu Name) </a:t>
            </a:r>
            <a:r>
              <a:rPr lang="en-US" sz="3300" b="1" i="1" dirty="0"/>
              <a:t>Glossina morsitans</a:t>
            </a:r>
          </a:p>
          <a:p>
            <a:r>
              <a:rPr lang="en-US" sz="3300" b="1" i="1" dirty="0"/>
              <a:t>Trypanosoma brucei</a:t>
            </a:r>
          </a:p>
        </p:txBody>
      </p:sp>
      <p:pic>
        <p:nvPicPr>
          <p:cNvPr id="102405" name="Picture 5" descr="Trypano"/>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524001" y="3790950"/>
            <a:ext cx="4271963" cy="3067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04" name="Picture 4" descr="Tset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984250"/>
            <a:ext cx="4495800" cy="2909888"/>
          </a:xfrm>
          <a:prstGeom prst="rect">
            <a:avLst/>
          </a:prstGeom>
          <a:noFill/>
          <a:extLst>
            <a:ext uri="{909E8E84-426E-40DD-AFC4-6F175D3DCCD1}">
              <a14:hiddenFill xmlns:a14="http://schemas.microsoft.com/office/drawing/2010/main">
                <a:solidFill>
                  <a:srgbClr val="FFFFFF"/>
                </a:solidFill>
              </a14:hiddenFill>
            </a:ext>
          </a:extLst>
        </p:spPr>
      </p:pic>
      <p:sp>
        <p:nvSpPr>
          <p:cNvPr id="102406" name="Text Box 6"/>
          <p:cNvSpPr txBox="1">
            <a:spLocks noChangeArrowheads="1"/>
          </p:cNvSpPr>
          <p:nvPr/>
        </p:nvSpPr>
        <p:spPr bwMode="auto">
          <a:xfrm>
            <a:off x="5715000" y="5638801"/>
            <a:ext cx="480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9" rIns="91439">
            <a:spAutoFit/>
          </a:bodyPr>
          <a:lstStyle/>
          <a:p>
            <a:pPr>
              <a:spcBef>
                <a:spcPct val="50000"/>
              </a:spcBef>
            </a:pPr>
            <a:endParaRPr lang="en-US" dirty="0"/>
          </a:p>
        </p:txBody>
      </p:sp>
      <p:sp>
        <p:nvSpPr>
          <p:cNvPr id="102407" name="Text Box 7"/>
          <p:cNvSpPr txBox="1">
            <a:spLocks noChangeArrowheads="1"/>
          </p:cNvSpPr>
          <p:nvPr/>
        </p:nvSpPr>
        <p:spPr bwMode="auto">
          <a:xfrm>
            <a:off x="6248400" y="3913188"/>
            <a:ext cx="4419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9" rIns="91439">
            <a:spAutoFit/>
          </a:bodyPr>
          <a:lstStyle/>
          <a:p>
            <a:pPr>
              <a:spcBef>
                <a:spcPct val="50000"/>
              </a:spcBef>
            </a:pPr>
            <a:r>
              <a:rPr lang="en-US" b="1" dirty="0"/>
              <a:t>Rogers, DJ &amp; S. Randolph. “Monitoring Trypanosomiasis in Space &amp; Time.” Parasitology. 1993; 351:739-741.</a:t>
            </a:r>
          </a:p>
        </p:txBody>
      </p:sp>
    </p:spTree>
    <p:extLst>
      <p:ext uri="{BB962C8B-B14F-4D97-AF65-F5344CB8AC3E}">
        <p14:creationId xmlns:p14="http://schemas.microsoft.com/office/powerpoint/2010/main" val="1578073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765468" y="166687"/>
            <a:ext cx="5659395" cy="533400"/>
          </a:xfrm>
        </p:spPr>
        <p:txBody>
          <a:bodyPr>
            <a:normAutofit fontScale="90000"/>
          </a:bodyPr>
          <a:lstStyle/>
          <a:p>
            <a:pPr eaLnBrk="1" hangingPunct="1"/>
            <a:r>
              <a:rPr lang="en-US" sz="3200" b="1" dirty="0"/>
              <a:t>Schistosomiasis(Bilharzia)</a:t>
            </a:r>
          </a:p>
        </p:txBody>
      </p:sp>
      <p:sp>
        <p:nvSpPr>
          <p:cNvPr id="46083" name="Rectangle 3"/>
          <p:cNvSpPr>
            <a:spLocks noGrp="1" noChangeArrowheads="1"/>
          </p:cNvSpPr>
          <p:nvPr>
            <p:ph idx="1"/>
          </p:nvPr>
        </p:nvSpPr>
        <p:spPr>
          <a:xfrm>
            <a:off x="1981200" y="619126"/>
            <a:ext cx="4419600" cy="4800600"/>
          </a:xfrm>
        </p:spPr>
        <p:txBody>
          <a:bodyPr/>
          <a:lstStyle/>
          <a:p>
            <a:pPr eaLnBrk="1" hangingPunct="1"/>
            <a:r>
              <a:rPr lang="en-US" sz="2400" i="1" dirty="0"/>
              <a:t>Biomphylaria pfeifferi, B. tenagophila, B. glabrata, B. straminea &amp; Bulinus truncatus </a:t>
            </a:r>
          </a:p>
          <a:p>
            <a:pPr eaLnBrk="1" hangingPunct="1"/>
            <a:r>
              <a:rPr lang="en-US" sz="2400" b="1" i="1" dirty="0"/>
              <a:t>Schistosoma mansoni,             S. haematobium,                                                                                    S. japonicum,</a:t>
            </a:r>
          </a:p>
          <a:p>
            <a:pPr eaLnBrk="1" hangingPunct="1">
              <a:buFontTx/>
              <a:buNone/>
            </a:pPr>
            <a:r>
              <a:rPr lang="en-US" sz="2400" b="1" i="1" dirty="0"/>
              <a:t>     S. intercolatum</a:t>
            </a:r>
          </a:p>
        </p:txBody>
      </p:sp>
      <p:pic>
        <p:nvPicPr>
          <p:cNvPr id="46084" name="Picture 4" descr="Biom1"/>
          <p:cNvPicPr>
            <a:picLocks noChangeAspect="1" noChangeArrowheads="1"/>
          </p:cNvPicPr>
          <p:nvPr/>
        </p:nvPicPr>
        <p:blipFill>
          <a:blip r:embed="rId3" cstate="print"/>
          <a:srcRect/>
          <a:stretch>
            <a:fillRect/>
          </a:stretch>
        </p:blipFill>
        <p:spPr bwMode="auto">
          <a:xfrm>
            <a:off x="6181726" y="3019426"/>
            <a:ext cx="4486275" cy="3838575"/>
          </a:xfrm>
          <a:prstGeom prst="rect">
            <a:avLst/>
          </a:prstGeom>
          <a:noFill/>
          <a:ln w="9525">
            <a:noFill/>
            <a:miter lim="800000"/>
            <a:headEnd/>
            <a:tailEnd/>
          </a:ln>
        </p:spPr>
      </p:pic>
      <p:pic>
        <p:nvPicPr>
          <p:cNvPr id="46085" name="Picture 5" descr="sp1a"/>
          <p:cNvPicPr>
            <a:picLocks noChangeAspect="1" noChangeArrowheads="1"/>
          </p:cNvPicPr>
          <p:nvPr/>
        </p:nvPicPr>
        <p:blipFill>
          <a:blip r:embed="rId4" cstate="print"/>
          <a:srcRect/>
          <a:stretch>
            <a:fillRect/>
          </a:stretch>
        </p:blipFill>
        <p:spPr bwMode="auto">
          <a:xfrm>
            <a:off x="1524000" y="3924300"/>
            <a:ext cx="4648200" cy="2933700"/>
          </a:xfrm>
          <a:prstGeom prst="rect">
            <a:avLst/>
          </a:prstGeom>
          <a:noFill/>
          <a:ln w="9525">
            <a:noFill/>
            <a:miter lim="800000"/>
            <a:headEnd/>
            <a:tailEnd/>
          </a:ln>
        </p:spPr>
      </p:pic>
      <p:pic>
        <p:nvPicPr>
          <p:cNvPr id="46086" name="Picture 2" descr="http://twmrf.com/images/shstvctm.gif"/>
          <p:cNvPicPr>
            <a:picLocks noChangeAspect="1" noChangeArrowheads="1"/>
          </p:cNvPicPr>
          <p:nvPr/>
        </p:nvPicPr>
        <p:blipFill>
          <a:blip r:embed="rId5" cstate="print"/>
          <a:srcRect/>
          <a:stretch>
            <a:fillRect/>
          </a:stretch>
        </p:blipFill>
        <p:spPr bwMode="auto">
          <a:xfrm>
            <a:off x="9096375" y="-66674"/>
            <a:ext cx="3019425" cy="3086100"/>
          </a:xfrm>
          <a:prstGeom prst="rect">
            <a:avLst/>
          </a:prstGeom>
          <a:noFill/>
          <a:ln w="9525">
            <a:noFill/>
            <a:miter lim="800000"/>
            <a:headEnd/>
            <a:tailEnd/>
          </a:ln>
        </p:spPr>
      </p:pic>
      <p:sp>
        <p:nvSpPr>
          <p:cNvPr id="46087" name="TextBox 6"/>
          <p:cNvSpPr txBox="1">
            <a:spLocks noChangeArrowheads="1"/>
          </p:cNvSpPr>
          <p:nvPr/>
        </p:nvSpPr>
        <p:spPr bwMode="auto">
          <a:xfrm>
            <a:off x="6400800" y="1295400"/>
            <a:ext cx="1423988" cy="1754188"/>
          </a:xfrm>
          <a:prstGeom prst="rect">
            <a:avLst/>
          </a:prstGeom>
          <a:noFill/>
          <a:ln w="9525">
            <a:noFill/>
            <a:miter lim="800000"/>
            <a:headEnd/>
            <a:tailEnd/>
          </a:ln>
        </p:spPr>
        <p:txBody>
          <a:bodyPr>
            <a:spAutoFit/>
          </a:bodyPr>
          <a:lstStyle/>
          <a:p>
            <a:r>
              <a:rPr lang="en-US" b="1" dirty="0">
                <a:latin typeface="Calibri" pitchFamily="34" charset="0"/>
              </a:rPr>
              <a:t>Source: Third</a:t>
            </a:r>
          </a:p>
          <a:p>
            <a:r>
              <a:rPr lang="en-US" b="1" dirty="0">
                <a:latin typeface="Calibri" pitchFamily="34" charset="0"/>
              </a:rPr>
              <a:t>World</a:t>
            </a:r>
          </a:p>
          <a:p>
            <a:r>
              <a:rPr lang="en-US" b="1" dirty="0">
                <a:latin typeface="Calibri" pitchFamily="34" charset="0"/>
              </a:rPr>
              <a:t>Medical</a:t>
            </a:r>
          </a:p>
          <a:p>
            <a:r>
              <a:rPr lang="en-US" b="1" dirty="0">
                <a:latin typeface="Calibri" pitchFamily="34" charset="0"/>
              </a:rPr>
              <a:t>Research</a:t>
            </a:r>
          </a:p>
          <a:p>
            <a:r>
              <a:rPr lang="en-US" b="1" dirty="0">
                <a:latin typeface="Calibri" pitchFamily="34" charset="0"/>
              </a:rPr>
              <a:t>Foundation&gt;</a:t>
            </a:r>
          </a:p>
        </p:txBody>
      </p:sp>
    </p:spTree>
    <p:extLst>
      <p:ext uri="{BB962C8B-B14F-4D97-AF65-F5344CB8AC3E}">
        <p14:creationId xmlns:p14="http://schemas.microsoft.com/office/powerpoint/2010/main" val="162250038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dirty="0"/>
              <a:t>Rift Valley Fever</a:t>
            </a:r>
          </a:p>
        </p:txBody>
      </p:sp>
      <p:sp>
        <p:nvSpPr>
          <p:cNvPr id="126979" name="Rectangle 3"/>
          <p:cNvSpPr>
            <a:spLocks noGrp="1" noChangeArrowheads="1"/>
          </p:cNvSpPr>
          <p:nvPr>
            <p:ph type="body" sz="half" idx="1"/>
          </p:nvPr>
        </p:nvSpPr>
        <p:spPr>
          <a:xfrm>
            <a:off x="1981200" y="1295400"/>
            <a:ext cx="4046538" cy="4832350"/>
          </a:xfrm>
        </p:spPr>
        <p:txBody>
          <a:bodyPr/>
          <a:lstStyle/>
          <a:p>
            <a:r>
              <a:rPr lang="en-US" sz="2800" dirty="0"/>
              <a:t>Culex pipiens &amp; Aedes </a:t>
            </a:r>
          </a:p>
          <a:p>
            <a:r>
              <a:rPr lang="en-US" sz="2800" dirty="0"/>
              <a:t>RVF Virus</a:t>
            </a:r>
          </a:p>
        </p:txBody>
      </p:sp>
      <p:pic>
        <p:nvPicPr>
          <p:cNvPr id="126981" name="Picture 5" descr="RVF virus electron micrograph"/>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752601" y="3429000"/>
            <a:ext cx="2670175" cy="3105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6980" name="Picture 4" descr="Culex pipie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295400"/>
            <a:ext cx="4724400" cy="3543300"/>
          </a:xfrm>
          <a:prstGeom prst="rect">
            <a:avLst/>
          </a:prstGeom>
          <a:noFill/>
          <a:extLst>
            <a:ext uri="{909E8E84-426E-40DD-AFC4-6F175D3DCCD1}">
              <a14:hiddenFill xmlns:a14="http://schemas.microsoft.com/office/drawing/2010/main">
                <a:solidFill>
                  <a:srgbClr val="FFFFFF"/>
                </a:solidFill>
              </a14:hiddenFill>
            </a:ext>
          </a:extLst>
        </p:spPr>
      </p:pic>
      <p:sp>
        <p:nvSpPr>
          <p:cNvPr id="126982" name="Text Box 6"/>
          <p:cNvSpPr txBox="1">
            <a:spLocks noChangeArrowheads="1"/>
          </p:cNvSpPr>
          <p:nvPr/>
        </p:nvSpPr>
        <p:spPr bwMode="auto">
          <a:xfrm>
            <a:off x="4572001" y="5029201"/>
            <a:ext cx="4494213"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9" rIns="91439">
            <a:spAutoFit/>
          </a:bodyPr>
          <a:lstStyle/>
          <a:p>
            <a:pPr>
              <a:spcBef>
                <a:spcPct val="50000"/>
              </a:spcBef>
            </a:pPr>
            <a:r>
              <a:rPr lang="en-US" b="1" dirty="0"/>
              <a:t>Linthicum, KJ, et al. (1999) Climate &amp; Satellite indicators to forecast Rift Valley Fever epidemics in Kenya. </a:t>
            </a:r>
            <a:r>
              <a:rPr lang="en-US" b="1" i="1" dirty="0"/>
              <a:t>Science</a:t>
            </a:r>
            <a:r>
              <a:rPr lang="en-US" b="1" dirty="0"/>
              <a:t> 285, 397-4000.</a:t>
            </a:r>
          </a:p>
        </p:txBody>
      </p:sp>
    </p:spTree>
    <p:extLst>
      <p:ext uri="{BB962C8B-B14F-4D97-AF65-F5344CB8AC3E}">
        <p14:creationId xmlns:p14="http://schemas.microsoft.com/office/powerpoint/2010/main" val="1083405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1981200" y="274638"/>
            <a:ext cx="7002162" cy="868362"/>
          </a:xfrm>
        </p:spPr>
        <p:txBody>
          <a:bodyPr>
            <a:normAutofit fontScale="90000"/>
          </a:bodyPr>
          <a:lstStyle/>
          <a:p>
            <a:pPr>
              <a:defRPr/>
            </a:pPr>
            <a:r>
              <a:rPr lang="en-US" dirty="0"/>
              <a:t>Heartwater (Cowdriosis)</a:t>
            </a:r>
          </a:p>
        </p:txBody>
      </p:sp>
      <p:sp>
        <p:nvSpPr>
          <p:cNvPr id="72707" name="Rectangle 3"/>
          <p:cNvSpPr>
            <a:spLocks noGrp="1" noChangeArrowheads="1"/>
          </p:cNvSpPr>
          <p:nvPr>
            <p:ph idx="1"/>
          </p:nvPr>
        </p:nvSpPr>
        <p:spPr>
          <a:xfrm>
            <a:off x="1752600" y="1066800"/>
            <a:ext cx="7772400" cy="4116388"/>
          </a:xfrm>
        </p:spPr>
        <p:txBody>
          <a:bodyPr/>
          <a:lstStyle/>
          <a:p>
            <a:r>
              <a:rPr lang="en-US" sz="2400" b="1" i="1" dirty="0"/>
              <a:t>Cowdria ruminantium</a:t>
            </a:r>
            <a:r>
              <a:rPr lang="en-US" sz="2400" b="1" dirty="0"/>
              <a:t> transmitted by</a:t>
            </a:r>
          </a:p>
          <a:p>
            <a:pPr>
              <a:buFont typeface="Wingdings" pitchFamily="2" charset="2"/>
              <a:buNone/>
            </a:pPr>
            <a:r>
              <a:rPr lang="en-US" sz="2400" b="1" dirty="0"/>
              <a:t> ticks: </a:t>
            </a:r>
            <a:r>
              <a:rPr lang="en-US" sz="2400" b="1" i="1" dirty="0"/>
              <a:t>Amblyomma</a:t>
            </a:r>
          </a:p>
          <a:p>
            <a:r>
              <a:rPr lang="en-US" sz="2400" b="1" i="1" dirty="0"/>
              <a:t>Symptoms: fever,</a:t>
            </a:r>
          </a:p>
          <a:p>
            <a:pPr>
              <a:buFont typeface="Wingdings" pitchFamily="2" charset="2"/>
              <a:buNone/>
            </a:pPr>
            <a:r>
              <a:rPr lang="en-US" sz="2400" b="1" dirty="0"/>
              <a:t>hydropericardium, </a:t>
            </a:r>
          </a:p>
          <a:p>
            <a:pPr>
              <a:buFont typeface="Wingdings" pitchFamily="2" charset="2"/>
              <a:buNone/>
            </a:pPr>
            <a:r>
              <a:rPr lang="en-US" sz="2400" b="1" dirty="0"/>
              <a:t>edema of lungs</a:t>
            </a:r>
          </a:p>
          <a:p>
            <a:pPr>
              <a:buFont typeface="Wingdings" pitchFamily="2" charset="2"/>
              <a:buNone/>
            </a:pPr>
            <a:r>
              <a:rPr lang="en-US" sz="2400" b="1" dirty="0"/>
              <a:t>high mortality</a:t>
            </a:r>
          </a:p>
        </p:txBody>
      </p:sp>
      <p:pic>
        <p:nvPicPr>
          <p:cNvPr id="72708" name="Picture 4" descr="Erum_distribution">
            <a:hlinkClick r:id="rId2"/>
          </p:cNvPr>
          <p:cNvPicPr>
            <a:picLocks noChangeAspect="1" noChangeArrowheads="1"/>
          </p:cNvPicPr>
          <p:nvPr/>
        </p:nvPicPr>
        <p:blipFill>
          <a:blip r:embed="rId3" cstate="print"/>
          <a:srcRect/>
          <a:stretch>
            <a:fillRect/>
          </a:stretch>
        </p:blipFill>
        <p:spPr bwMode="auto">
          <a:xfrm>
            <a:off x="1524000" y="3857626"/>
            <a:ext cx="3657600" cy="3000375"/>
          </a:xfrm>
          <a:prstGeom prst="rect">
            <a:avLst/>
          </a:prstGeom>
          <a:noFill/>
          <a:ln w="9525">
            <a:noFill/>
            <a:miter lim="800000"/>
            <a:headEnd/>
            <a:tailEnd/>
          </a:ln>
        </p:spPr>
      </p:pic>
      <p:pic>
        <p:nvPicPr>
          <p:cNvPr id="72709" name="Picture 5" descr="tick">
            <a:hlinkClick r:id="rId4"/>
          </p:cNvPr>
          <p:cNvPicPr>
            <a:picLocks noChangeAspect="1" noChangeArrowheads="1"/>
          </p:cNvPicPr>
          <p:nvPr/>
        </p:nvPicPr>
        <p:blipFill>
          <a:blip r:embed="rId5" cstate="print"/>
          <a:srcRect/>
          <a:stretch>
            <a:fillRect/>
          </a:stretch>
        </p:blipFill>
        <p:spPr bwMode="auto">
          <a:xfrm>
            <a:off x="5181600" y="3886200"/>
            <a:ext cx="4038600" cy="2978150"/>
          </a:xfrm>
          <a:prstGeom prst="rect">
            <a:avLst/>
          </a:prstGeom>
          <a:noFill/>
          <a:ln w="9525">
            <a:noFill/>
            <a:miter lim="800000"/>
            <a:headEnd/>
            <a:tailEnd/>
          </a:ln>
        </p:spPr>
      </p:pic>
      <p:pic>
        <p:nvPicPr>
          <p:cNvPr id="72710" name="Picture 6" descr="image84">
            <a:hlinkClick r:id="rId6"/>
          </p:cNvPr>
          <p:cNvPicPr>
            <a:picLocks noChangeAspect="1" noChangeArrowheads="1"/>
          </p:cNvPicPr>
          <p:nvPr/>
        </p:nvPicPr>
        <p:blipFill>
          <a:blip r:embed="rId7" cstate="print"/>
          <a:srcRect/>
          <a:stretch>
            <a:fillRect/>
          </a:stretch>
        </p:blipFill>
        <p:spPr bwMode="auto">
          <a:xfrm>
            <a:off x="5029200" y="1752600"/>
            <a:ext cx="2895600" cy="2071688"/>
          </a:xfrm>
          <a:prstGeom prst="rect">
            <a:avLst/>
          </a:prstGeom>
          <a:noFill/>
          <a:ln w="9525">
            <a:noFill/>
            <a:miter lim="800000"/>
            <a:headEnd/>
            <a:tailEnd/>
          </a:ln>
        </p:spPr>
      </p:pic>
      <p:pic>
        <p:nvPicPr>
          <p:cNvPr id="72711" name="Picture 7" descr="breinsmeer"/>
          <p:cNvPicPr>
            <a:picLocks noChangeAspect="1" noChangeArrowheads="1"/>
          </p:cNvPicPr>
          <p:nvPr/>
        </p:nvPicPr>
        <p:blipFill>
          <a:blip r:embed="rId8" cstate="print"/>
          <a:srcRect/>
          <a:stretch>
            <a:fillRect/>
          </a:stretch>
        </p:blipFill>
        <p:spPr bwMode="auto">
          <a:xfrm>
            <a:off x="9220200" y="0"/>
            <a:ext cx="3048000" cy="2895600"/>
          </a:xfrm>
          <a:prstGeom prst="rect">
            <a:avLst/>
          </a:prstGeom>
          <a:noFill/>
          <a:ln w="9525">
            <a:noFill/>
            <a:miter lim="800000"/>
            <a:headEnd/>
            <a:tailEnd/>
          </a:ln>
        </p:spPr>
      </p:pic>
    </p:spTree>
    <p:extLst>
      <p:ext uri="{BB962C8B-B14F-4D97-AF65-F5344CB8AC3E}">
        <p14:creationId xmlns:p14="http://schemas.microsoft.com/office/powerpoint/2010/main" val="273847780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209800" y="0"/>
            <a:ext cx="7772400" cy="1371600"/>
          </a:xfrm>
        </p:spPr>
        <p:txBody>
          <a:bodyPr/>
          <a:lstStyle/>
          <a:p>
            <a:pPr eaLnBrk="1" hangingPunct="1"/>
            <a:r>
              <a:rPr lang="en-US" sz="2800" b="1" dirty="0"/>
              <a:t>MALARIA </a:t>
            </a:r>
            <a:r>
              <a:rPr lang="en-US" sz="2800" b="1" i="1" dirty="0"/>
              <a:t>- Plasmodium falciparum</a:t>
            </a:r>
            <a:r>
              <a:rPr lang="en-US" sz="2800" b="1" dirty="0"/>
              <a:t>:</a:t>
            </a:r>
            <a:br>
              <a:rPr lang="en-US" sz="2800" b="1" dirty="0"/>
            </a:br>
            <a:r>
              <a:rPr lang="en-US" sz="2800" b="1" dirty="0"/>
              <a:t>Female </a:t>
            </a:r>
            <a:r>
              <a:rPr lang="en-US" sz="2800" b="1" i="1" dirty="0"/>
              <a:t>Anopheles gambiae </a:t>
            </a:r>
            <a:r>
              <a:rPr lang="en-US" sz="2800" b="1" dirty="0"/>
              <a:t>Mosquito</a:t>
            </a:r>
          </a:p>
        </p:txBody>
      </p:sp>
      <p:pic>
        <p:nvPicPr>
          <p:cNvPr id="51203" name="Picture 3"/>
          <p:cNvPicPr>
            <a:picLocks noGrp="1" noChangeAspect="1" noChangeArrowheads="1"/>
          </p:cNvPicPr>
          <p:nvPr>
            <p:ph idx="1"/>
          </p:nvPr>
        </p:nvPicPr>
        <p:blipFill>
          <a:blip r:embed="rId2" cstate="print"/>
          <a:srcRect/>
          <a:stretch>
            <a:fillRect/>
          </a:stretch>
        </p:blipFill>
        <p:spPr>
          <a:xfrm>
            <a:off x="1524000" y="1066801"/>
            <a:ext cx="5761038" cy="3090863"/>
          </a:xfrm>
        </p:spPr>
      </p:pic>
      <p:pic>
        <p:nvPicPr>
          <p:cNvPr id="51204" name="Picture 4" descr="1-A%20gambiae-1"/>
          <p:cNvPicPr>
            <a:picLocks noChangeAspect="1" noChangeArrowheads="1"/>
          </p:cNvPicPr>
          <p:nvPr/>
        </p:nvPicPr>
        <p:blipFill>
          <a:blip r:embed="rId3" cstate="print"/>
          <a:srcRect/>
          <a:stretch>
            <a:fillRect/>
          </a:stretch>
        </p:blipFill>
        <p:spPr bwMode="auto">
          <a:xfrm>
            <a:off x="6994526" y="1066800"/>
            <a:ext cx="3673475" cy="3124200"/>
          </a:xfrm>
          <a:prstGeom prst="rect">
            <a:avLst/>
          </a:prstGeom>
          <a:noFill/>
          <a:ln w="9525">
            <a:noFill/>
            <a:miter lim="800000"/>
            <a:headEnd/>
            <a:tailEnd/>
          </a:ln>
        </p:spPr>
      </p:pic>
      <p:pic>
        <p:nvPicPr>
          <p:cNvPr id="51205" name="Picture 3"/>
          <p:cNvPicPr>
            <a:picLocks noChangeAspect="1" noChangeArrowheads="1"/>
          </p:cNvPicPr>
          <p:nvPr/>
        </p:nvPicPr>
        <p:blipFill>
          <a:blip r:embed="rId4" cstate="print"/>
          <a:srcRect/>
          <a:stretch>
            <a:fillRect/>
          </a:stretch>
        </p:blipFill>
        <p:spPr bwMode="auto">
          <a:xfrm>
            <a:off x="1524000" y="3852864"/>
            <a:ext cx="4191000" cy="3005137"/>
          </a:xfrm>
          <a:prstGeom prst="rect">
            <a:avLst/>
          </a:prstGeom>
          <a:noFill/>
          <a:ln w="9525">
            <a:noFill/>
            <a:miter lim="800000"/>
            <a:headEnd/>
            <a:tailEnd/>
          </a:ln>
        </p:spPr>
      </p:pic>
      <p:pic>
        <p:nvPicPr>
          <p:cNvPr id="51206" name="Picture 3"/>
          <p:cNvPicPr>
            <a:picLocks noChangeAspect="1" noChangeArrowheads="1"/>
          </p:cNvPicPr>
          <p:nvPr/>
        </p:nvPicPr>
        <p:blipFill>
          <a:blip r:embed="rId5" cstate="print"/>
          <a:srcRect/>
          <a:stretch>
            <a:fillRect/>
          </a:stretch>
        </p:blipFill>
        <p:spPr bwMode="auto">
          <a:xfrm>
            <a:off x="5551488" y="4114800"/>
            <a:ext cx="5116512" cy="2743200"/>
          </a:xfrm>
          <a:prstGeom prst="rect">
            <a:avLst/>
          </a:prstGeom>
          <a:noFill/>
          <a:ln w="9525">
            <a:noFill/>
            <a:miter lim="800000"/>
            <a:headEnd/>
            <a:tailEnd/>
          </a:ln>
        </p:spPr>
      </p:pic>
    </p:spTree>
    <p:extLst>
      <p:ext uri="{BB962C8B-B14F-4D97-AF65-F5344CB8AC3E}">
        <p14:creationId xmlns:p14="http://schemas.microsoft.com/office/powerpoint/2010/main" val="355235358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689492" cy="1143000"/>
          </a:xfrm>
        </p:spPr>
        <p:txBody>
          <a:bodyPr/>
          <a:lstStyle/>
          <a:p>
            <a:pPr>
              <a:defRPr/>
            </a:pPr>
            <a:r>
              <a:rPr lang="en-US" sz="3600" dirty="0"/>
              <a:t>Earth Observing satellites for Malaria Studies</a:t>
            </a:r>
          </a:p>
        </p:txBody>
      </p:sp>
      <p:pic>
        <p:nvPicPr>
          <p:cNvPr id="69635" name="Picture 5" descr="fig2.TIF"/>
          <p:cNvPicPr>
            <a:picLocks noChangeAspect="1"/>
          </p:cNvPicPr>
          <p:nvPr/>
        </p:nvPicPr>
        <p:blipFill>
          <a:blip r:embed="rId2" cstate="print"/>
          <a:srcRect/>
          <a:stretch>
            <a:fillRect/>
          </a:stretch>
        </p:blipFill>
        <p:spPr bwMode="auto">
          <a:xfrm>
            <a:off x="1456038" y="892775"/>
            <a:ext cx="8839200" cy="4687888"/>
          </a:xfrm>
          <a:prstGeom prst="rect">
            <a:avLst/>
          </a:prstGeom>
          <a:noFill/>
          <a:ln w="9525">
            <a:noFill/>
            <a:miter lim="800000"/>
            <a:headEnd/>
            <a:tailEnd/>
          </a:ln>
        </p:spPr>
      </p:pic>
      <p:sp>
        <p:nvSpPr>
          <p:cNvPr id="27652" name="Rectangle 1"/>
          <p:cNvSpPr>
            <a:spLocks noChangeArrowheads="1"/>
          </p:cNvSpPr>
          <p:nvPr/>
        </p:nvSpPr>
        <p:spPr bwMode="auto">
          <a:xfrm>
            <a:off x="370703" y="5791012"/>
            <a:ext cx="11009870" cy="892552"/>
          </a:xfrm>
          <a:prstGeom prst="rect">
            <a:avLst/>
          </a:prstGeom>
          <a:noFill/>
          <a:ln w="9525">
            <a:noFill/>
            <a:miter lim="800000"/>
            <a:headEnd/>
            <a:tailEnd/>
          </a:ln>
        </p:spPr>
        <p:txBody>
          <a:bodyPr wrap="square" anchor="ctr">
            <a:spAutoFit/>
          </a:bodyPr>
          <a:lstStyle/>
          <a:p>
            <a:pPr eaLnBrk="0" hangingPunct="0">
              <a:defRPr/>
            </a:pPr>
            <a:r>
              <a:rPr lang="en-US" sz="2600" dirty="0">
                <a:latin typeface="+mj-lt"/>
                <a:ea typeface="Calibri" pitchFamily="34" charset="0"/>
                <a:cs typeface="Times New Roman" pitchFamily="18" charset="0"/>
              </a:rPr>
              <a:t>Ikonos image (A) and panchromatic aerial photos (B) showing potential gambiae larvae habitat. (</a:t>
            </a:r>
            <a:r>
              <a:rPr lang="en-US" sz="2600" dirty="0">
                <a:latin typeface="+mj-lt"/>
              </a:rPr>
              <a:t>Mushinzimana </a:t>
            </a:r>
            <a:r>
              <a:rPr lang="en-US" sz="2600" i="1" dirty="0">
                <a:latin typeface="+mj-lt"/>
              </a:rPr>
              <a:t>et. Al</a:t>
            </a:r>
            <a:r>
              <a:rPr lang="en-US" sz="2600" dirty="0">
                <a:latin typeface="+mj-lt"/>
              </a:rPr>
              <a:t>, </a:t>
            </a:r>
            <a:r>
              <a:rPr lang="en-US" sz="2600" dirty="0">
                <a:latin typeface="+mj-lt"/>
                <a:ea typeface="Calibri" pitchFamily="34" charset="0"/>
                <a:cs typeface="Times New Roman" pitchFamily="18" charset="0"/>
              </a:rPr>
              <a:t> 2006)</a:t>
            </a:r>
          </a:p>
        </p:txBody>
      </p:sp>
    </p:spTree>
    <p:extLst>
      <p:ext uri="{BB962C8B-B14F-4D97-AF65-F5344CB8AC3E}">
        <p14:creationId xmlns:p14="http://schemas.microsoft.com/office/powerpoint/2010/main" val="294753838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descr="fig1.TIF"/>
          <p:cNvPicPr>
            <a:picLocks noChangeAspect="1"/>
          </p:cNvPicPr>
          <p:nvPr/>
        </p:nvPicPr>
        <p:blipFill>
          <a:blip r:embed="rId2" cstate="print"/>
          <a:srcRect/>
          <a:stretch>
            <a:fillRect/>
          </a:stretch>
        </p:blipFill>
        <p:spPr bwMode="auto">
          <a:xfrm>
            <a:off x="1608139" y="1600200"/>
            <a:ext cx="8929687" cy="3200400"/>
          </a:xfrm>
          <a:prstGeom prst="rect">
            <a:avLst/>
          </a:prstGeom>
          <a:noFill/>
          <a:ln w="9525">
            <a:noFill/>
            <a:miter lim="800000"/>
            <a:headEnd/>
            <a:tailEnd/>
          </a:ln>
        </p:spPr>
      </p:pic>
      <p:sp>
        <p:nvSpPr>
          <p:cNvPr id="28676" name="Rectangle 2"/>
          <p:cNvSpPr>
            <a:spLocks noChangeArrowheads="1"/>
          </p:cNvSpPr>
          <p:nvPr/>
        </p:nvSpPr>
        <p:spPr bwMode="auto">
          <a:xfrm>
            <a:off x="1524000" y="4953001"/>
            <a:ext cx="9144000" cy="1662113"/>
          </a:xfrm>
          <a:prstGeom prst="rect">
            <a:avLst/>
          </a:prstGeom>
          <a:noFill/>
          <a:ln w="9525">
            <a:noFill/>
            <a:miter lim="800000"/>
            <a:headEnd/>
            <a:tailEnd/>
          </a:ln>
        </p:spPr>
        <p:txBody>
          <a:bodyPr anchor="ctr">
            <a:spAutoFit/>
          </a:bodyPr>
          <a:lstStyle/>
          <a:p>
            <a:pPr eaLnBrk="0" hangingPunct="0">
              <a:defRPr/>
            </a:pPr>
            <a:r>
              <a:rPr lang="en-US" sz="2600" dirty="0">
                <a:latin typeface="+mj-lt"/>
                <a:ea typeface="Calibri" pitchFamily="34" charset="0"/>
                <a:cs typeface="Times New Roman" pitchFamily="18" charset="0"/>
              </a:rPr>
              <a:t>Predicted spatial distribution of aquatic habitats of anopheline mosquito during dry season (A) and rainy season (B) . (</a:t>
            </a:r>
            <a:r>
              <a:rPr lang="en-US" sz="2600" dirty="0">
                <a:latin typeface="+mj-lt"/>
              </a:rPr>
              <a:t>Mushinzimana </a:t>
            </a:r>
            <a:r>
              <a:rPr lang="en-US" sz="2600" i="1" dirty="0">
                <a:latin typeface="+mj-lt"/>
              </a:rPr>
              <a:t>et al.</a:t>
            </a:r>
            <a:r>
              <a:rPr lang="en-US" sz="2600" dirty="0">
                <a:latin typeface="+mj-lt"/>
              </a:rPr>
              <a:t>, </a:t>
            </a:r>
            <a:r>
              <a:rPr lang="en-US" sz="2600" dirty="0">
                <a:latin typeface="+mj-lt"/>
                <a:ea typeface="Calibri" pitchFamily="34" charset="0"/>
                <a:cs typeface="Times New Roman" pitchFamily="18" charset="0"/>
              </a:rPr>
              <a:t> 2006)</a:t>
            </a:r>
          </a:p>
          <a:p>
            <a:pPr eaLnBrk="0" hangingPunct="0">
              <a:defRPr/>
            </a:pPr>
            <a:r>
              <a:rPr lang="en-US" sz="2400" dirty="0">
                <a:latin typeface="Times New Roman" pitchFamily="18" charset="0"/>
                <a:ea typeface="Calibri" pitchFamily="34" charset="0"/>
                <a:cs typeface="Times New Roman" pitchFamily="18" charset="0"/>
              </a:rPr>
              <a:t>.</a:t>
            </a:r>
            <a:endParaRPr lang="en-US" sz="2400" dirty="0">
              <a:ea typeface="Calibri" pitchFamily="34" charset="0"/>
              <a:cs typeface="Times New Roman" pitchFamily="18" charset="0"/>
            </a:endParaRPr>
          </a:p>
        </p:txBody>
      </p:sp>
      <p:sp>
        <p:nvSpPr>
          <p:cNvPr id="5" name="Title 1"/>
          <p:cNvSpPr>
            <a:spLocks noGrp="1"/>
          </p:cNvSpPr>
          <p:nvPr>
            <p:ph type="title"/>
          </p:nvPr>
        </p:nvSpPr>
        <p:spPr/>
        <p:txBody>
          <a:bodyPr>
            <a:normAutofit/>
          </a:bodyPr>
          <a:lstStyle/>
          <a:p>
            <a:pPr algn="ctr">
              <a:defRPr/>
            </a:pPr>
            <a:r>
              <a:rPr lang="en-US" sz="3600" dirty="0"/>
              <a:t>Use of EO for Identifying Aquatic Habitat of Anopheline Mosquitoes</a:t>
            </a:r>
          </a:p>
        </p:txBody>
      </p:sp>
    </p:spTree>
    <p:extLst>
      <p:ext uri="{BB962C8B-B14F-4D97-AF65-F5344CB8AC3E}">
        <p14:creationId xmlns:p14="http://schemas.microsoft.com/office/powerpoint/2010/main" val="277024571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981200" y="274638"/>
            <a:ext cx="5562600" cy="868362"/>
          </a:xfrm>
        </p:spPr>
        <p:txBody>
          <a:bodyPr/>
          <a:lstStyle/>
          <a:p>
            <a:pPr eaLnBrk="1" hangingPunct="1"/>
            <a:r>
              <a:rPr lang="en-US" dirty="0"/>
              <a:t>Leishmaniasis</a:t>
            </a:r>
          </a:p>
        </p:txBody>
      </p:sp>
      <p:sp>
        <p:nvSpPr>
          <p:cNvPr id="47107" name="Rectangle 3"/>
          <p:cNvSpPr>
            <a:spLocks noGrp="1" noChangeArrowheads="1"/>
          </p:cNvSpPr>
          <p:nvPr>
            <p:ph idx="1"/>
          </p:nvPr>
        </p:nvSpPr>
        <p:spPr>
          <a:xfrm>
            <a:off x="2133600" y="1371600"/>
            <a:ext cx="7772400" cy="4116388"/>
          </a:xfrm>
        </p:spPr>
        <p:txBody>
          <a:bodyPr/>
          <a:lstStyle/>
          <a:p>
            <a:pPr eaLnBrk="1" hangingPunct="1"/>
            <a:r>
              <a:rPr lang="en-US" dirty="0"/>
              <a:t>Phlebotomus papatasi, </a:t>
            </a:r>
          </a:p>
          <a:p>
            <a:pPr eaLnBrk="1" hangingPunct="1">
              <a:buFont typeface="Wingdings" pitchFamily="2" charset="2"/>
              <a:buNone/>
            </a:pPr>
            <a:r>
              <a:rPr lang="en-US" dirty="0"/>
              <a:t>   P. dubosci</a:t>
            </a:r>
          </a:p>
          <a:p>
            <a:pPr eaLnBrk="1" hangingPunct="1"/>
            <a:r>
              <a:rPr lang="en-US" dirty="0"/>
              <a:t>Leishmania</a:t>
            </a:r>
          </a:p>
        </p:txBody>
      </p:sp>
      <p:pic>
        <p:nvPicPr>
          <p:cNvPr id="47108" name="Picture 4" descr="promast"/>
          <p:cNvPicPr>
            <a:picLocks noChangeAspect="1" noChangeArrowheads="1"/>
          </p:cNvPicPr>
          <p:nvPr/>
        </p:nvPicPr>
        <p:blipFill>
          <a:blip r:embed="rId2" cstate="print"/>
          <a:srcRect/>
          <a:stretch>
            <a:fillRect/>
          </a:stretch>
        </p:blipFill>
        <p:spPr bwMode="auto">
          <a:xfrm>
            <a:off x="1524000" y="3352801"/>
            <a:ext cx="3352800" cy="3084513"/>
          </a:xfrm>
          <a:prstGeom prst="rect">
            <a:avLst/>
          </a:prstGeom>
          <a:noFill/>
          <a:ln w="9525">
            <a:noFill/>
            <a:miter lim="800000"/>
            <a:headEnd/>
            <a:tailEnd/>
          </a:ln>
        </p:spPr>
      </p:pic>
      <p:pic>
        <p:nvPicPr>
          <p:cNvPr id="47109" name="Picture 5" descr="graf2burstein_e">
            <a:hlinkClick r:id="rId3"/>
          </p:cNvPr>
          <p:cNvPicPr>
            <a:picLocks noChangeAspect="1" noChangeArrowheads="1"/>
          </p:cNvPicPr>
          <p:nvPr/>
        </p:nvPicPr>
        <p:blipFill>
          <a:blip r:embed="rId4" cstate="print"/>
          <a:srcRect/>
          <a:stretch>
            <a:fillRect/>
          </a:stretch>
        </p:blipFill>
        <p:spPr bwMode="auto">
          <a:xfrm>
            <a:off x="5105401" y="2743200"/>
            <a:ext cx="2728913" cy="4114800"/>
          </a:xfrm>
          <a:prstGeom prst="rect">
            <a:avLst/>
          </a:prstGeom>
          <a:noFill/>
          <a:ln w="9525">
            <a:noFill/>
            <a:miter lim="800000"/>
            <a:headEnd/>
            <a:tailEnd/>
          </a:ln>
        </p:spPr>
      </p:pic>
      <p:pic>
        <p:nvPicPr>
          <p:cNvPr id="47110" name="Picture 6" descr="Leishmaniasis"/>
          <p:cNvPicPr>
            <a:picLocks noChangeAspect="1" noChangeArrowheads="1"/>
          </p:cNvPicPr>
          <p:nvPr/>
        </p:nvPicPr>
        <p:blipFill>
          <a:blip r:embed="rId5" cstate="print"/>
          <a:srcRect/>
          <a:stretch>
            <a:fillRect/>
          </a:stretch>
        </p:blipFill>
        <p:spPr bwMode="auto">
          <a:xfrm>
            <a:off x="7610476" y="1"/>
            <a:ext cx="3057525" cy="2733675"/>
          </a:xfrm>
          <a:prstGeom prst="rect">
            <a:avLst/>
          </a:prstGeom>
          <a:noFill/>
          <a:ln w="9525">
            <a:noFill/>
            <a:miter lim="800000"/>
            <a:headEnd/>
            <a:tailEnd/>
          </a:ln>
        </p:spPr>
      </p:pic>
      <p:pic>
        <p:nvPicPr>
          <p:cNvPr id="47111" name="Picture 7" descr="Leishmaniasis2_ok"/>
          <p:cNvPicPr>
            <a:picLocks noChangeAspect="1" noChangeArrowheads="1"/>
          </p:cNvPicPr>
          <p:nvPr/>
        </p:nvPicPr>
        <p:blipFill>
          <a:blip r:embed="rId6" cstate="print"/>
          <a:srcRect/>
          <a:stretch>
            <a:fillRect/>
          </a:stretch>
        </p:blipFill>
        <p:spPr bwMode="auto">
          <a:xfrm>
            <a:off x="8482014" y="2971800"/>
            <a:ext cx="2185987" cy="3124200"/>
          </a:xfrm>
          <a:prstGeom prst="rect">
            <a:avLst/>
          </a:prstGeom>
          <a:noFill/>
          <a:ln w="9525">
            <a:noFill/>
            <a:miter lim="800000"/>
            <a:headEnd/>
            <a:tailEnd/>
          </a:ln>
        </p:spPr>
      </p:pic>
    </p:spTree>
    <p:extLst>
      <p:ext uri="{BB962C8B-B14F-4D97-AF65-F5344CB8AC3E}">
        <p14:creationId xmlns:p14="http://schemas.microsoft.com/office/powerpoint/2010/main" val="148989581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514600" y="152400"/>
            <a:ext cx="7772400" cy="1143000"/>
          </a:xfrm>
        </p:spPr>
        <p:txBody>
          <a:bodyPr/>
          <a:lstStyle/>
          <a:p>
            <a:pPr eaLnBrk="1" hangingPunct="1"/>
            <a:r>
              <a:rPr lang="en-US" dirty="0"/>
              <a:t>Onchocerciasis</a:t>
            </a:r>
          </a:p>
        </p:txBody>
      </p:sp>
      <p:sp>
        <p:nvSpPr>
          <p:cNvPr id="48131" name="Rectangle 3"/>
          <p:cNvSpPr>
            <a:spLocks noGrp="1" noChangeArrowheads="1"/>
          </p:cNvSpPr>
          <p:nvPr>
            <p:ph type="body" sz="half" idx="1"/>
          </p:nvPr>
        </p:nvSpPr>
        <p:spPr>
          <a:xfrm>
            <a:off x="2133600" y="1371601"/>
            <a:ext cx="3232150" cy="3311525"/>
          </a:xfrm>
        </p:spPr>
        <p:txBody>
          <a:bodyPr>
            <a:normAutofit fontScale="92500" lnSpcReduction="10000"/>
          </a:bodyPr>
          <a:lstStyle/>
          <a:p>
            <a:pPr eaLnBrk="1" hangingPunct="1">
              <a:lnSpc>
                <a:spcPct val="80000"/>
              </a:lnSpc>
            </a:pPr>
            <a:r>
              <a:rPr lang="en-US" sz="2000" b="1" dirty="0"/>
              <a:t>Ivermectin (Merck &amp; Co.), a treatment for onchocerciasis (150 mg/kg single dose) for microfilaria. Alternative: diethylcarbamazine (DEC) &amp; Suramin (macrofilia)</a:t>
            </a:r>
          </a:p>
          <a:p>
            <a:pPr eaLnBrk="1" hangingPunct="1">
              <a:lnSpc>
                <a:spcPct val="80000"/>
              </a:lnSpc>
            </a:pPr>
            <a:r>
              <a:rPr lang="en-US" sz="2000" b="1" dirty="0"/>
              <a:t>Temephos &amp; clorphoxim insecticides resistance</a:t>
            </a:r>
          </a:p>
          <a:p>
            <a:pPr eaLnBrk="1" hangingPunct="1">
              <a:lnSpc>
                <a:spcPct val="80000"/>
              </a:lnSpc>
            </a:pPr>
            <a:r>
              <a:rPr lang="en-US" sz="2000" b="1" dirty="0"/>
              <a:t>Adult worms life expectancy: 10-15 years</a:t>
            </a:r>
          </a:p>
        </p:txBody>
      </p:sp>
      <p:pic>
        <p:nvPicPr>
          <p:cNvPr id="48132" name="Picture 4" descr="logo"/>
          <p:cNvPicPr>
            <a:picLocks noGrp="1" noChangeAspect="1" noChangeArrowheads="1"/>
          </p:cNvPicPr>
          <p:nvPr>
            <p:ph sz="quarter" idx="2"/>
          </p:nvPr>
        </p:nvPicPr>
        <p:blipFill>
          <a:blip r:embed="rId2" cstate="print"/>
          <a:srcRect/>
          <a:stretch>
            <a:fillRect/>
          </a:stretch>
        </p:blipFill>
        <p:spPr>
          <a:xfrm>
            <a:off x="5764255" y="1901031"/>
            <a:ext cx="5187950" cy="2252663"/>
          </a:xfrm>
        </p:spPr>
      </p:pic>
      <p:sp>
        <p:nvSpPr>
          <p:cNvPr id="48133" name="Rectangle 5"/>
          <p:cNvSpPr>
            <a:spLocks noChangeArrowheads="1"/>
          </p:cNvSpPr>
          <p:nvPr/>
        </p:nvSpPr>
        <p:spPr bwMode="auto">
          <a:xfrm>
            <a:off x="7318376" y="1371601"/>
            <a:ext cx="2855913" cy="461963"/>
          </a:xfrm>
          <a:prstGeom prst="rect">
            <a:avLst/>
          </a:prstGeom>
          <a:noFill/>
          <a:ln w="9525">
            <a:noFill/>
            <a:miter lim="800000"/>
            <a:headEnd/>
            <a:tailEnd/>
          </a:ln>
        </p:spPr>
        <p:txBody>
          <a:bodyPr wrap="none" lIns="91439" rIns="91439">
            <a:spAutoFit/>
          </a:bodyPr>
          <a:lstStyle/>
          <a:p>
            <a:r>
              <a:rPr lang="en-US" sz="2400" b="1" i="1" dirty="0">
                <a:latin typeface="Calibri" pitchFamily="34" charset="0"/>
              </a:rPr>
              <a:t>Onchocerca volvulus</a:t>
            </a:r>
            <a:r>
              <a:rPr lang="en-US" sz="2400" b="1" dirty="0">
                <a:latin typeface="Calibri" pitchFamily="34" charset="0"/>
              </a:rPr>
              <a:t> </a:t>
            </a:r>
          </a:p>
        </p:txBody>
      </p:sp>
      <p:pic>
        <p:nvPicPr>
          <p:cNvPr id="48134" name="Picture 6" descr="worms"/>
          <p:cNvPicPr>
            <a:picLocks noChangeAspect="1" noChangeArrowheads="1"/>
          </p:cNvPicPr>
          <p:nvPr/>
        </p:nvPicPr>
        <p:blipFill>
          <a:blip r:embed="rId3" cstate="print"/>
          <a:srcRect/>
          <a:stretch>
            <a:fillRect/>
          </a:stretch>
        </p:blipFill>
        <p:spPr bwMode="auto">
          <a:xfrm>
            <a:off x="6400800" y="4391026"/>
            <a:ext cx="4267200" cy="2466975"/>
          </a:xfrm>
          <a:prstGeom prst="rect">
            <a:avLst/>
          </a:prstGeom>
          <a:noFill/>
          <a:ln w="9525">
            <a:noFill/>
            <a:miter lim="800000"/>
            <a:headEnd/>
            <a:tailEnd/>
          </a:ln>
        </p:spPr>
      </p:pic>
      <p:pic>
        <p:nvPicPr>
          <p:cNvPr id="48135" name="Picture 7" descr="tay10553_fm-2"/>
          <p:cNvPicPr>
            <a:picLocks noChangeAspect="1" noChangeArrowheads="1"/>
          </p:cNvPicPr>
          <p:nvPr/>
        </p:nvPicPr>
        <p:blipFill>
          <a:blip r:embed="rId4" cstate="print"/>
          <a:srcRect/>
          <a:stretch>
            <a:fillRect/>
          </a:stretch>
        </p:blipFill>
        <p:spPr bwMode="auto">
          <a:xfrm>
            <a:off x="1524000" y="4810126"/>
            <a:ext cx="2438400" cy="2047875"/>
          </a:xfrm>
          <a:prstGeom prst="rect">
            <a:avLst/>
          </a:prstGeom>
          <a:noFill/>
          <a:ln w="9525">
            <a:noFill/>
            <a:miter lim="800000"/>
            <a:headEnd/>
            <a:tailEnd/>
          </a:ln>
        </p:spPr>
      </p:pic>
      <p:pic>
        <p:nvPicPr>
          <p:cNvPr id="48136" name="Picture 8" descr="oncho2">
            <a:hlinkClick r:id="rId5"/>
          </p:cNvPr>
          <p:cNvPicPr>
            <a:picLocks noChangeAspect="1" noChangeArrowheads="1"/>
          </p:cNvPicPr>
          <p:nvPr/>
        </p:nvPicPr>
        <p:blipFill>
          <a:blip r:embed="rId6" cstate="print"/>
          <a:srcRect/>
          <a:stretch>
            <a:fillRect/>
          </a:stretch>
        </p:blipFill>
        <p:spPr bwMode="auto">
          <a:xfrm>
            <a:off x="3962400" y="4267200"/>
            <a:ext cx="2439988" cy="2590800"/>
          </a:xfrm>
          <a:prstGeom prst="rect">
            <a:avLst/>
          </a:prstGeom>
          <a:noFill/>
          <a:ln w="9525">
            <a:noFill/>
            <a:miter lim="800000"/>
            <a:headEnd/>
            <a:tailEnd/>
          </a:ln>
        </p:spPr>
      </p:pic>
    </p:spTree>
    <p:extLst>
      <p:ext uri="{BB962C8B-B14F-4D97-AF65-F5344CB8AC3E}">
        <p14:creationId xmlns:p14="http://schemas.microsoft.com/office/powerpoint/2010/main" val="258437672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609600"/>
            <a:ext cx="4495800" cy="533400"/>
          </a:xfrm>
        </p:spPr>
        <p:txBody>
          <a:bodyPr>
            <a:normAutofit fontScale="90000"/>
          </a:bodyPr>
          <a:lstStyle/>
          <a:p>
            <a:pPr>
              <a:defRPr/>
            </a:pPr>
            <a:r>
              <a:rPr lang="en-US" dirty="0">
                <a:ea typeface="ＭＳ Ｐゴシック" pitchFamily="-110" charset="-128"/>
              </a:rPr>
              <a:t>West Nile Virus</a:t>
            </a:r>
            <a:br>
              <a:rPr lang="en-US" dirty="0">
                <a:ea typeface="ＭＳ Ｐゴシック" pitchFamily="-110" charset="-128"/>
              </a:rPr>
            </a:br>
            <a:r>
              <a:rPr lang="en-US" dirty="0">
                <a:ea typeface="ＭＳ Ｐゴシック" pitchFamily="-110" charset="-128"/>
              </a:rPr>
              <a:t>Encephalitis</a:t>
            </a:r>
          </a:p>
        </p:txBody>
      </p:sp>
      <p:sp>
        <p:nvSpPr>
          <p:cNvPr id="50179" name="Content Placeholder 5"/>
          <p:cNvSpPr>
            <a:spLocks noGrp="1"/>
          </p:cNvSpPr>
          <p:nvPr>
            <p:ph idx="1"/>
          </p:nvPr>
        </p:nvSpPr>
        <p:spPr>
          <a:xfrm>
            <a:off x="1524000" y="1371600"/>
            <a:ext cx="8534400" cy="5348288"/>
          </a:xfrm>
        </p:spPr>
        <p:txBody>
          <a:bodyPr/>
          <a:lstStyle/>
          <a:p>
            <a:pPr eaLnBrk="1" hangingPunct="1"/>
            <a:r>
              <a:rPr lang="en-US" sz="2000" dirty="0"/>
              <a:t>         Culex pipiens quinquefaciatus&gt;&gt;&gt;&gt;&gt;</a:t>
            </a:r>
          </a:p>
        </p:txBody>
      </p:sp>
      <p:pic>
        <p:nvPicPr>
          <p:cNvPr id="50180" name="Picture 2" descr="http://www.usgs.gov/images/west_nile_virus/a0694.jpg"/>
          <p:cNvPicPr>
            <a:picLocks noChangeAspect="1" noChangeArrowheads="1"/>
          </p:cNvPicPr>
          <p:nvPr/>
        </p:nvPicPr>
        <p:blipFill>
          <a:blip r:embed="rId2" cstate="print"/>
          <a:srcRect/>
          <a:stretch>
            <a:fillRect/>
          </a:stretch>
        </p:blipFill>
        <p:spPr bwMode="auto">
          <a:xfrm>
            <a:off x="7721600" y="0"/>
            <a:ext cx="4470400" cy="2971800"/>
          </a:xfrm>
          <a:prstGeom prst="rect">
            <a:avLst/>
          </a:prstGeom>
          <a:noFill/>
          <a:ln w="9525">
            <a:noFill/>
            <a:miter lim="800000"/>
            <a:headEnd/>
            <a:tailEnd/>
          </a:ln>
        </p:spPr>
      </p:pic>
      <p:pic>
        <p:nvPicPr>
          <p:cNvPr id="50181" name="Picture 4" descr="Microscope slide"/>
          <p:cNvPicPr>
            <a:picLocks noChangeAspect="1" noChangeArrowheads="1"/>
          </p:cNvPicPr>
          <p:nvPr/>
        </p:nvPicPr>
        <p:blipFill>
          <a:blip r:embed="rId3" cstate="print"/>
          <a:srcRect/>
          <a:stretch>
            <a:fillRect/>
          </a:stretch>
        </p:blipFill>
        <p:spPr bwMode="auto">
          <a:xfrm>
            <a:off x="9572368" y="3200400"/>
            <a:ext cx="2133600" cy="2903538"/>
          </a:xfrm>
          <a:prstGeom prst="rect">
            <a:avLst/>
          </a:prstGeom>
          <a:noFill/>
          <a:ln w="9525">
            <a:noFill/>
            <a:miter lim="800000"/>
            <a:headEnd/>
            <a:tailEnd/>
          </a:ln>
        </p:spPr>
      </p:pic>
      <p:pic>
        <p:nvPicPr>
          <p:cNvPr id="50182" name="Picture 6" descr="http://www.contentwire.com/img/3BHHxkEAX7f49TKg.jpg"/>
          <p:cNvPicPr>
            <a:picLocks noChangeAspect="1" noChangeArrowheads="1"/>
          </p:cNvPicPr>
          <p:nvPr/>
        </p:nvPicPr>
        <p:blipFill>
          <a:blip r:embed="rId4" cstate="print"/>
          <a:srcRect/>
          <a:stretch>
            <a:fillRect/>
          </a:stretch>
        </p:blipFill>
        <p:spPr bwMode="auto">
          <a:xfrm>
            <a:off x="206504" y="1803571"/>
            <a:ext cx="3657472" cy="4876629"/>
          </a:xfrm>
          <a:prstGeom prst="rect">
            <a:avLst/>
          </a:prstGeom>
          <a:noFill/>
          <a:ln w="9525">
            <a:noFill/>
            <a:miter lim="800000"/>
            <a:headEnd/>
            <a:tailEnd/>
          </a:ln>
        </p:spPr>
      </p:pic>
      <p:pic>
        <p:nvPicPr>
          <p:cNvPr id="50183" name="Picture 8" descr="http://www.ij-healthgeographics.com/content/figures/1476-072X-5-18-3.jpg">
            <a:hlinkClick r:id="rId5"/>
          </p:cNvPr>
          <p:cNvPicPr>
            <a:picLocks noChangeAspect="1" noChangeArrowheads="1"/>
          </p:cNvPicPr>
          <p:nvPr/>
        </p:nvPicPr>
        <p:blipFill>
          <a:blip r:embed="rId6" cstate="print"/>
          <a:srcRect/>
          <a:stretch>
            <a:fillRect/>
          </a:stretch>
        </p:blipFill>
        <p:spPr bwMode="auto">
          <a:xfrm>
            <a:off x="4648201" y="1758927"/>
            <a:ext cx="2629929" cy="3479823"/>
          </a:xfrm>
          <a:prstGeom prst="rect">
            <a:avLst/>
          </a:prstGeom>
          <a:noFill/>
          <a:ln w="9525">
            <a:noFill/>
            <a:miter lim="800000"/>
            <a:headEnd/>
            <a:tailEnd/>
          </a:ln>
        </p:spPr>
      </p:pic>
      <p:sp>
        <p:nvSpPr>
          <p:cNvPr id="50184" name="TextBox 10"/>
          <p:cNvSpPr txBox="1">
            <a:spLocks noChangeArrowheads="1"/>
          </p:cNvSpPr>
          <p:nvPr/>
        </p:nvSpPr>
        <p:spPr bwMode="auto">
          <a:xfrm>
            <a:off x="4648200" y="5195888"/>
            <a:ext cx="5151438" cy="1878012"/>
          </a:xfrm>
          <a:prstGeom prst="rect">
            <a:avLst/>
          </a:prstGeom>
          <a:noFill/>
          <a:ln w="9525">
            <a:noFill/>
            <a:miter lim="800000"/>
            <a:headEnd/>
            <a:tailEnd/>
          </a:ln>
        </p:spPr>
        <p:txBody>
          <a:bodyPr wrap="none">
            <a:spAutoFit/>
          </a:bodyPr>
          <a:lstStyle/>
          <a:p>
            <a:r>
              <a:rPr lang="en-US" sz="1400" b="1" dirty="0">
                <a:latin typeface="Calibri" pitchFamily="34" charset="0"/>
              </a:rPr>
              <a:t>Benjamin G Jacob, et al</a:t>
            </a:r>
            <a:r>
              <a:rPr lang="en-US" sz="1400" b="1" i="1" dirty="0">
                <a:latin typeface="Calibri" pitchFamily="34" charset="0"/>
              </a:rPr>
              <a:t>.</a:t>
            </a:r>
            <a:r>
              <a:rPr lang="en-US" sz="1400" b="1" dirty="0">
                <a:latin typeface="Calibri" pitchFamily="34" charset="0"/>
              </a:rPr>
              <a:t>“Spatially targeting </a:t>
            </a:r>
            <a:r>
              <a:rPr lang="en-US" sz="1400" b="1" i="1" dirty="0">
                <a:latin typeface="Calibri" pitchFamily="34" charset="0"/>
              </a:rPr>
              <a:t>Culex </a:t>
            </a:r>
          </a:p>
          <a:p>
            <a:r>
              <a:rPr lang="en-US" sz="1400" b="1" i="1" dirty="0">
                <a:latin typeface="Calibri" pitchFamily="34" charset="0"/>
              </a:rPr>
              <a:t>quinquefasciatus </a:t>
            </a:r>
            <a:r>
              <a:rPr lang="en-US" sz="1400" b="1" dirty="0">
                <a:latin typeface="Calibri" pitchFamily="34" charset="0"/>
              </a:rPr>
              <a:t>aquatic habitats on modified land </a:t>
            </a:r>
          </a:p>
          <a:p>
            <a:r>
              <a:rPr lang="en-US" sz="1400" b="1" dirty="0">
                <a:latin typeface="Calibri" pitchFamily="34" charset="0"/>
              </a:rPr>
              <a:t>cover for implementing an Integrated Vector</a:t>
            </a:r>
          </a:p>
          <a:p>
            <a:r>
              <a:rPr lang="en-US" sz="1400" b="1" dirty="0">
                <a:latin typeface="Calibri" pitchFamily="34" charset="0"/>
              </a:rPr>
              <a:t>Management (IVM) program in three villages within the Mwea</a:t>
            </a:r>
          </a:p>
          <a:p>
            <a:r>
              <a:rPr lang="en-US" sz="1400" b="1" dirty="0">
                <a:latin typeface="Calibri" pitchFamily="34" charset="0"/>
              </a:rPr>
              <a:t>Rice Scheme, Kenya,” </a:t>
            </a:r>
            <a:r>
              <a:rPr lang="en-US" sz="1400" b="1" i="1" dirty="0">
                <a:latin typeface="Calibri" pitchFamily="34" charset="0"/>
              </a:rPr>
              <a:t>International Journal of Health Geographics, </a:t>
            </a:r>
          </a:p>
          <a:p>
            <a:r>
              <a:rPr lang="en-US" sz="1400" b="1" dirty="0">
                <a:latin typeface="Calibri" pitchFamily="34" charset="0"/>
              </a:rPr>
              <a:t>2006, Vol.  5, No. 18, May, 2006</a:t>
            </a:r>
            <a:r>
              <a:rPr lang="en-US" sz="1400" b="1" i="1" dirty="0">
                <a:latin typeface="Calibri" pitchFamily="34" charset="0"/>
              </a:rPr>
              <a:t>.</a:t>
            </a:r>
          </a:p>
          <a:p>
            <a:endParaRPr lang="en-US" sz="1400" dirty="0">
              <a:latin typeface="Calibri" pitchFamily="34" charset="0"/>
            </a:endParaRPr>
          </a:p>
          <a:p>
            <a:endParaRPr lang="en-US" dirty="0">
              <a:latin typeface="Calibri" pitchFamily="34" charset="0"/>
            </a:endParaRPr>
          </a:p>
        </p:txBody>
      </p:sp>
    </p:spTree>
    <p:extLst>
      <p:ext uri="{BB962C8B-B14F-4D97-AF65-F5344CB8AC3E}">
        <p14:creationId xmlns:p14="http://schemas.microsoft.com/office/powerpoint/2010/main" val="641611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3B4E5-F879-47C4-B7BB-FF15E10D7F21}"/>
              </a:ext>
            </a:extLst>
          </p:cNvPr>
          <p:cNvSpPr>
            <a:spLocks noGrp="1"/>
          </p:cNvSpPr>
          <p:nvPr>
            <p:ph type="title"/>
          </p:nvPr>
        </p:nvSpPr>
        <p:spPr>
          <a:xfrm>
            <a:off x="4259943" y="-94126"/>
            <a:ext cx="8610600" cy="862721"/>
          </a:xfrm>
        </p:spPr>
        <p:txBody>
          <a:bodyPr>
            <a:normAutofit/>
          </a:bodyPr>
          <a:lstStyle/>
          <a:p>
            <a:pPr algn="ctr"/>
            <a:r>
              <a:rPr lang="en-US" sz="4800" b="1" dirty="0"/>
              <a:t>Outline</a:t>
            </a:r>
          </a:p>
        </p:txBody>
      </p:sp>
      <p:sp>
        <p:nvSpPr>
          <p:cNvPr id="3" name="Content Placeholder 2">
            <a:extLst>
              <a:ext uri="{FF2B5EF4-FFF2-40B4-BE49-F238E27FC236}">
                <a16:creationId xmlns:a16="http://schemas.microsoft.com/office/drawing/2014/main" id="{90A061AF-EB62-429F-9743-C3129B87B13A}"/>
              </a:ext>
            </a:extLst>
          </p:cNvPr>
          <p:cNvSpPr>
            <a:spLocks noGrp="1"/>
          </p:cNvSpPr>
          <p:nvPr>
            <p:ph idx="1"/>
          </p:nvPr>
        </p:nvSpPr>
        <p:spPr>
          <a:xfrm>
            <a:off x="191069" y="768595"/>
            <a:ext cx="11812245" cy="5864217"/>
          </a:xfrm>
        </p:spPr>
        <p:txBody>
          <a:bodyPr>
            <a:noAutofit/>
          </a:bodyPr>
          <a:lstStyle/>
          <a:p>
            <a:r>
              <a:rPr lang="en-US" sz="2800" b="1" dirty="0"/>
              <a:t>Establishing Linkages to Archival and Real-Time Satellite Data</a:t>
            </a:r>
          </a:p>
          <a:p>
            <a:r>
              <a:rPr lang="en-US" sz="2800" b="1" dirty="0"/>
              <a:t>Enabling Access to Multi-Country Earth Observing Satellite Data</a:t>
            </a:r>
          </a:p>
          <a:p>
            <a:r>
              <a:rPr lang="en-US" sz="2800" b="1" dirty="0"/>
              <a:t>Facilitating Disaster Life Cycle Resilience</a:t>
            </a:r>
          </a:p>
          <a:p>
            <a:r>
              <a:rPr lang="en-US" sz="2800" b="1" dirty="0"/>
              <a:t>Engaging with Remote Sensing Consortia</a:t>
            </a:r>
          </a:p>
          <a:p>
            <a:r>
              <a:rPr lang="en-US" sz="2800" b="1" dirty="0"/>
              <a:t>Serving as the Hub for Global Geospatial Data Ingestion, Analysis &amp; Dissemination</a:t>
            </a:r>
          </a:p>
          <a:p>
            <a:r>
              <a:rPr lang="en-US" sz="2800" b="1" dirty="0"/>
              <a:t>Committing to Geospatial Workforce Sustainability and Diversity</a:t>
            </a:r>
          </a:p>
          <a:p>
            <a:r>
              <a:rPr lang="en-US" sz="2800" b="1" dirty="0"/>
              <a:t>Initiating Workforce Development Pipeline Programs</a:t>
            </a:r>
          </a:p>
          <a:p>
            <a:r>
              <a:rPr lang="en-US" sz="2800" b="1" dirty="0"/>
              <a:t>Attenuating the Geospatial Digital Divide</a:t>
            </a:r>
          </a:p>
          <a:p>
            <a:r>
              <a:rPr lang="en-US" sz="2800" b="1" dirty="0"/>
              <a:t>Integrating Diverse Sources of Geospatial Data</a:t>
            </a:r>
          </a:p>
          <a:p>
            <a:r>
              <a:rPr lang="en-US" sz="2800" b="1" dirty="0"/>
              <a:t>Promoting Collaborative Research on Spectral Analysis at Multiple Scales</a:t>
            </a:r>
          </a:p>
        </p:txBody>
      </p:sp>
    </p:spTree>
    <p:extLst>
      <p:ext uri="{BB962C8B-B14F-4D97-AF65-F5344CB8AC3E}">
        <p14:creationId xmlns:p14="http://schemas.microsoft.com/office/powerpoint/2010/main" val="1126218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0" y="1143001"/>
            <a:ext cx="12192000" cy="868363"/>
          </a:xfrm>
        </p:spPr>
        <p:txBody>
          <a:bodyPr>
            <a:normAutofit fontScale="90000"/>
          </a:bodyPr>
          <a:lstStyle/>
          <a:p>
            <a:pPr algn="ctr"/>
            <a:r>
              <a:rPr lang="en-US" sz="3600" dirty="0"/>
              <a:t>Elephantiasis (Lymphatic Filariasis, Lymphedema, </a:t>
            </a:r>
            <a:r>
              <a:rPr lang="en-US" sz="3600" i="1" dirty="0"/>
              <a:t>Wuchereria bancrofti</a:t>
            </a:r>
            <a:r>
              <a:rPr lang="en-US" sz="3600" dirty="0"/>
              <a:t> Infection, </a:t>
            </a:r>
            <a:r>
              <a:rPr lang="en-US" sz="3600" i="1" dirty="0"/>
              <a:t>Brugia malayi</a:t>
            </a:r>
            <a:r>
              <a:rPr lang="en-US" sz="3600" dirty="0"/>
              <a:t> Infection, </a:t>
            </a:r>
            <a:r>
              <a:rPr lang="en-US" sz="3600" i="1" dirty="0"/>
              <a:t>Brugia timori</a:t>
            </a:r>
            <a:r>
              <a:rPr lang="en-US" sz="3600" dirty="0"/>
              <a:t> Infection, </a:t>
            </a:r>
            <a:r>
              <a:rPr lang="en-US" sz="3600" i="1" dirty="0"/>
              <a:t>Loa loa</a:t>
            </a:r>
            <a:r>
              <a:rPr lang="en-US" sz="3600" dirty="0"/>
              <a:t> Infection)   </a:t>
            </a:r>
          </a:p>
        </p:txBody>
      </p:sp>
      <p:pic>
        <p:nvPicPr>
          <p:cNvPr id="193539" name="Picture 3" descr="Elephantiasi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1" y="3048000"/>
            <a:ext cx="2143125"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93540" name="Picture 4" descr="elephb">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0600" y="2743200"/>
            <a:ext cx="20574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93541" name="Picture 5" descr="eleph_pied">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4267200"/>
            <a:ext cx="1905000" cy="1403350"/>
          </a:xfrm>
          <a:prstGeom prst="rect">
            <a:avLst/>
          </a:prstGeom>
          <a:noFill/>
          <a:extLst>
            <a:ext uri="{909E8E84-426E-40DD-AFC4-6F175D3DCCD1}">
              <a14:hiddenFill xmlns:a14="http://schemas.microsoft.com/office/drawing/2010/main">
                <a:solidFill>
                  <a:srgbClr val="FFFFFF"/>
                </a:solidFill>
              </a14:hiddenFill>
            </a:ext>
          </a:extLst>
        </p:spPr>
      </p:pic>
      <p:sp>
        <p:nvSpPr>
          <p:cNvPr id="193542" name="Text Box 6"/>
          <p:cNvSpPr txBox="1">
            <a:spLocks noChangeArrowheads="1"/>
          </p:cNvSpPr>
          <p:nvPr/>
        </p:nvSpPr>
        <p:spPr bwMode="auto">
          <a:xfrm>
            <a:off x="1524000" y="5667376"/>
            <a:ext cx="1019542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Elephantiasis is a parasitic disease which is transmitted from human to human by</a:t>
            </a:r>
          </a:p>
          <a:p>
            <a:r>
              <a:rPr lang="en-US" dirty="0"/>
              <a:t> </a:t>
            </a:r>
            <a:r>
              <a:rPr lang="en-US" dirty="0">
                <a:hlinkClick r:id="rId8" tooltip="Mosquito"/>
              </a:rPr>
              <a:t>mosquito</a:t>
            </a:r>
            <a:r>
              <a:rPr lang="en-US" dirty="0"/>
              <a:t> Aedes aegypti and other vector bites. The </a:t>
            </a:r>
            <a:r>
              <a:rPr lang="en-US" dirty="0">
                <a:hlinkClick r:id="rId9" tooltip="Parasite"/>
              </a:rPr>
              <a:t>parasite</a:t>
            </a:r>
            <a:r>
              <a:rPr lang="en-US" dirty="0"/>
              <a:t> tends to lodge in and block</a:t>
            </a:r>
          </a:p>
          <a:p>
            <a:r>
              <a:rPr lang="en-US" dirty="0"/>
              <a:t> the </a:t>
            </a:r>
            <a:r>
              <a:rPr lang="en-US" dirty="0">
                <a:hlinkClick r:id="rId10" tooltip="Lymph node"/>
              </a:rPr>
              <a:t>lymph nodes</a:t>
            </a:r>
            <a:r>
              <a:rPr lang="en-US" dirty="0"/>
              <a:t> that drain into the lower extremities, producing massive enlargement</a:t>
            </a:r>
          </a:p>
          <a:p>
            <a:r>
              <a:rPr lang="en-US" dirty="0"/>
              <a:t> and deformity of the legs and genitalia </a:t>
            </a:r>
          </a:p>
        </p:txBody>
      </p:sp>
      <p:pic>
        <p:nvPicPr>
          <p:cNvPr id="193543" name="Picture 7" descr="aedes_aegypti1">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05201" y="2895600"/>
            <a:ext cx="1819275" cy="1328738"/>
          </a:xfrm>
          <a:prstGeom prst="rect">
            <a:avLst/>
          </a:prstGeom>
          <a:noFill/>
          <a:extLst>
            <a:ext uri="{909E8E84-426E-40DD-AFC4-6F175D3DCCD1}">
              <a14:hiddenFill xmlns:a14="http://schemas.microsoft.com/office/drawing/2010/main">
                <a:solidFill>
                  <a:srgbClr val="FFFFFF"/>
                </a:solidFill>
              </a14:hiddenFill>
            </a:ext>
          </a:extLst>
        </p:spPr>
      </p:pic>
      <p:pic>
        <p:nvPicPr>
          <p:cNvPr id="193544"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24001" y="2819400"/>
            <a:ext cx="19335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458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300288" y="680597"/>
            <a:ext cx="9261837" cy="60775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74673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2362200" y="228601"/>
            <a:ext cx="8534400" cy="1173163"/>
          </a:xfrm>
        </p:spPr>
        <p:txBody>
          <a:bodyPr>
            <a:normAutofit fontScale="90000"/>
          </a:bodyPr>
          <a:lstStyle/>
          <a:p>
            <a:pPr eaLnBrk="1" hangingPunct="1"/>
            <a:r>
              <a:rPr lang="en-US" sz="3200" dirty="0"/>
              <a:t>Sustainable Vector Habitat Mitigation:</a:t>
            </a:r>
            <a:br>
              <a:rPr lang="en-US" sz="3200" dirty="0"/>
            </a:br>
            <a:r>
              <a:rPr lang="en-US" sz="3200" dirty="0"/>
              <a:t> Protecting Ecosystems &amp; Benign Species</a:t>
            </a:r>
          </a:p>
        </p:txBody>
      </p:sp>
      <p:pic>
        <p:nvPicPr>
          <p:cNvPr id="52227" name="Content Placeholder 4" descr="Crane Fly (Nephrotoma ferruginea).jpg"/>
          <p:cNvPicPr>
            <a:picLocks noGrp="1" noChangeAspect="1"/>
          </p:cNvPicPr>
          <p:nvPr>
            <p:ph idx="1"/>
          </p:nvPr>
        </p:nvPicPr>
        <p:blipFill>
          <a:blip r:embed="rId2" cstate="print"/>
          <a:stretch>
            <a:fillRect/>
          </a:stretch>
        </p:blipFill>
        <p:spPr>
          <a:xfrm>
            <a:off x="4995323" y="2133600"/>
            <a:ext cx="4103179" cy="3778250"/>
          </a:xfrm>
        </p:spPr>
      </p:pic>
      <p:sp>
        <p:nvSpPr>
          <p:cNvPr id="52228" name="Rectangle 3"/>
          <p:cNvSpPr>
            <a:spLocks noChangeArrowheads="1"/>
          </p:cNvSpPr>
          <p:nvPr/>
        </p:nvSpPr>
        <p:spPr bwMode="auto">
          <a:xfrm>
            <a:off x="6629400" y="5029200"/>
            <a:ext cx="4038600" cy="1631950"/>
          </a:xfrm>
          <a:prstGeom prst="rect">
            <a:avLst/>
          </a:prstGeom>
          <a:noFill/>
          <a:ln w="9525">
            <a:noFill/>
            <a:miter lim="800000"/>
            <a:headEnd/>
            <a:tailEnd/>
          </a:ln>
        </p:spPr>
        <p:txBody>
          <a:bodyPr>
            <a:spAutoFit/>
          </a:bodyPr>
          <a:lstStyle/>
          <a:p>
            <a:r>
              <a:rPr lang="en-US" sz="2000" b="1" dirty="0">
                <a:latin typeface="Calibri" pitchFamily="34" charset="0"/>
              </a:rPr>
              <a:t>Crane Fly (</a:t>
            </a:r>
            <a:r>
              <a:rPr lang="en-US" sz="2000" b="1" i="1" dirty="0">
                <a:latin typeface="Calibri" pitchFamily="34" charset="0"/>
              </a:rPr>
              <a:t>Nephrotoma  ferruginea</a:t>
            </a:r>
            <a:r>
              <a:rPr lang="en-US" sz="2000" b="1" dirty="0">
                <a:latin typeface="Calibri" pitchFamily="34" charset="0"/>
              </a:rPr>
              <a:t>) </a:t>
            </a:r>
          </a:p>
          <a:p>
            <a:r>
              <a:rPr lang="en-US" sz="2000" b="1" dirty="0">
                <a:latin typeface="Calibri" pitchFamily="34" charset="0"/>
              </a:rPr>
              <a:t>Photo by: Thomas Shahan, 2009 </a:t>
            </a:r>
          </a:p>
          <a:p>
            <a:r>
              <a:rPr lang="en-US" sz="2000" b="1" dirty="0">
                <a:latin typeface="Calibri" pitchFamily="34" charset="0"/>
              </a:rPr>
              <a:t>Source:  Today  MSNBC.COM                    </a:t>
            </a:r>
          </a:p>
          <a:p>
            <a:endParaRPr lang="en-US" sz="2000" b="1" dirty="0">
              <a:latin typeface="Calibri" pitchFamily="34" charset="0"/>
            </a:endParaRPr>
          </a:p>
          <a:p>
            <a:endParaRPr lang="en-US" sz="2000" b="1" dirty="0">
              <a:latin typeface="Calibri" pitchFamily="34" charset="0"/>
            </a:endParaRPr>
          </a:p>
        </p:txBody>
      </p:sp>
      <p:sp>
        <p:nvSpPr>
          <p:cNvPr id="52229" name="TextBox 5"/>
          <p:cNvSpPr txBox="1">
            <a:spLocks noChangeArrowheads="1"/>
          </p:cNvSpPr>
          <p:nvPr/>
        </p:nvSpPr>
        <p:spPr bwMode="auto">
          <a:xfrm>
            <a:off x="2362200" y="1676400"/>
            <a:ext cx="3221038" cy="769938"/>
          </a:xfrm>
          <a:prstGeom prst="rect">
            <a:avLst/>
          </a:prstGeom>
          <a:noFill/>
          <a:ln w="9525">
            <a:noFill/>
            <a:miter lim="800000"/>
            <a:headEnd/>
            <a:tailEnd/>
          </a:ln>
        </p:spPr>
        <p:txBody>
          <a:bodyPr wrap="none">
            <a:spAutoFit/>
          </a:bodyPr>
          <a:lstStyle/>
          <a:p>
            <a:r>
              <a:rPr lang="en-US" sz="2400" b="1" i="1" dirty="0">
                <a:latin typeface="Calibri" pitchFamily="34" charset="0"/>
              </a:rPr>
              <a:t>Apis mellifera Linnaeus</a:t>
            </a:r>
          </a:p>
          <a:p>
            <a:r>
              <a:rPr lang="en-US" sz="2000" b="1" dirty="0">
                <a:latin typeface="Calibri" pitchFamily="34" charset="0"/>
              </a:rPr>
              <a:t>Source: U. of Otago, NZ</a:t>
            </a:r>
          </a:p>
        </p:txBody>
      </p:sp>
      <p:pic>
        <p:nvPicPr>
          <p:cNvPr id="52230" name="Picture 4" descr="Honey bee"/>
          <p:cNvPicPr>
            <a:picLocks noChangeAspect="1" noChangeArrowheads="1"/>
          </p:cNvPicPr>
          <p:nvPr/>
        </p:nvPicPr>
        <p:blipFill>
          <a:blip r:embed="rId3" cstate="print"/>
          <a:srcRect/>
          <a:stretch>
            <a:fillRect/>
          </a:stretch>
        </p:blipFill>
        <p:spPr bwMode="auto">
          <a:xfrm>
            <a:off x="1524000" y="2628900"/>
            <a:ext cx="3429000" cy="4229100"/>
          </a:xfrm>
          <a:prstGeom prst="rect">
            <a:avLst/>
          </a:prstGeom>
          <a:noFill/>
          <a:ln w="9525">
            <a:noFill/>
            <a:miter lim="800000"/>
            <a:headEnd/>
            <a:tailEnd/>
          </a:ln>
        </p:spPr>
      </p:pic>
    </p:spTree>
    <p:extLst>
      <p:ext uri="{BB962C8B-B14F-4D97-AF65-F5344CB8AC3E}">
        <p14:creationId xmlns:p14="http://schemas.microsoft.com/office/powerpoint/2010/main" val="198641201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9374" y="-181037"/>
            <a:ext cx="5980112" cy="1280890"/>
          </a:xfrm>
        </p:spPr>
        <p:txBody>
          <a:bodyPr/>
          <a:lstStyle/>
          <a:p>
            <a:r>
              <a:rPr lang="en-US" dirty="0"/>
              <a:t>EBOLA</a:t>
            </a:r>
          </a:p>
        </p:txBody>
      </p:sp>
      <p:sp>
        <p:nvSpPr>
          <p:cNvPr id="3" name="Content Placeholder 2"/>
          <p:cNvSpPr>
            <a:spLocks noGrp="1"/>
          </p:cNvSpPr>
          <p:nvPr>
            <p:ph idx="1"/>
          </p:nvPr>
        </p:nvSpPr>
        <p:spPr>
          <a:xfrm>
            <a:off x="142875" y="745992"/>
            <a:ext cx="10142537" cy="3777622"/>
          </a:xfrm>
        </p:spPr>
        <p:txBody>
          <a:bodyPr/>
          <a:lstStyle/>
          <a:p>
            <a:r>
              <a:rPr lang="en-US" dirty="0"/>
              <a:t>Sentinel-2 MONITORING POTENTIAL EBOLA LOCATIONS FROM SPACE</a:t>
            </a:r>
          </a:p>
          <a:p>
            <a:r>
              <a:rPr lang="en-US" dirty="0"/>
              <a:t>Copernicus_Factsheets_Ebola_Issue47_October2014.pdf </a:t>
            </a:r>
          </a:p>
          <a:p>
            <a:endParaRPr lang="en-US" dirty="0"/>
          </a:p>
        </p:txBody>
      </p:sp>
      <p:pic>
        <p:nvPicPr>
          <p:cNvPr id="3074" name="Picture 2" descr="Image result for ebola remote sens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9430" y="1581741"/>
            <a:ext cx="4622570" cy="293418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ebola remote sens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125" y="3048834"/>
            <a:ext cx="4286250" cy="33147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92737" y="4681061"/>
            <a:ext cx="5324475" cy="2031325"/>
          </a:xfrm>
          <a:prstGeom prst="rect">
            <a:avLst/>
          </a:prstGeom>
          <a:noFill/>
        </p:spPr>
        <p:txBody>
          <a:bodyPr wrap="square" rtlCol="0">
            <a:spAutoFit/>
          </a:bodyPr>
          <a:lstStyle/>
          <a:p>
            <a:pPr fontAlgn="base"/>
            <a:r>
              <a:rPr lang="en-US" dirty="0"/>
              <a:t>&lt;&lt; Ebola Virus Disease in Liberia</a:t>
            </a:r>
          </a:p>
          <a:p>
            <a:pPr fontAlgn="base"/>
            <a:r>
              <a:rPr lang="en-US" i="1" dirty="0"/>
              <a:t>Expanding the use of social vulnerability assessments to identify hotspots for disease risk</a:t>
            </a:r>
          </a:p>
          <a:p>
            <a:pPr fontAlgn="base"/>
            <a:r>
              <a:rPr lang="en-US" dirty="0"/>
              <a:t>by </a:t>
            </a:r>
            <a:r>
              <a:rPr lang="en-US" dirty="0" err="1"/>
              <a:t>Zoё</a:t>
            </a:r>
            <a:r>
              <a:rPr lang="en-US" dirty="0"/>
              <a:t> Hoyle, SRS Science Delivery Posted on </a:t>
            </a:r>
            <a:r>
              <a:rPr lang="en-US" dirty="0">
                <a:hlinkClick r:id="rId4" tooltip="7:00 am"/>
              </a:rPr>
              <a:t>September 15, 2015</a:t>
            </a:r>
            <a:r>
              <a:rPr lang="en-US" dirty="0"/>
              <a:t> by </a:t>
            </a:r>
            <a:r>
              <a:rPr lang="en-US" dirty="0">
                <a:hlinkClick r:id="rId5" tooltip="View all posts by Zoe Hoyle"/>
              </a:rPr>
              <a:t>Zoe Hoyle</a:t>
            </a:r>
            <a:endParaRPr lang="en-US" dirty="0"/>
          </a:p>
          <a:p>
            <a:pPr fontAlgn="base"/>
            <a:r>
              <a:rPr lang="en-US" dirty="0">
                <a:hlinkClick r:id="rId4"/>
              </a:rPr>
              <a:t>http://www.srs.fs.usda.gov/compass/2015/09/15/ebola-virus-disease-in-liberia/</a:t>
            </a:r>
            <a:r>
              <a:rPr lang="en-US" dirty="0"/>
              <a:t> </a:t>
            </a:r>
          </a:p>
        </p:txBody>
      </p:sp>
    </p:spTree>
    <p:extLst>
      <p:ext uri="{BB962C8B-B14F-4D97-AF65-F5344CB8AC3E}">
        <p14:creationId xmlns:p14="http://schemas.microsoft.com/office/powerpoint/2010/main" val="2230240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375" y="119286"/>
            <a:ext cx="6523037" cy="618218"/>
          </a:xfrm>
        </p:spPr>
        <p:txBody>
          <a:bodyPr>
            <a:normAutofit fontScale="90000"/>
          </a:bodyPr>
          <a:lstStyle/>
          <a:p>
            <a:r>
              <a:rPr lang="en-US" dirty="0"/>
              <a:t>ZIKA VIRUS</a:t>
            </a:r>
          </a:p>
        </p:txBody>
      </p:sp>
      <p:sp>
        <p:nvSpPr>
          <p:cNvPr id="3" name="Content Placeholder 2"/>
          <p:cNvSpPr>
            <a:spLocks noGrp="1"/>
          </p:cNvSpPr>
          <p:nvPr>
            <p:ph idx="1"/>
          </p:nvPr>
        </p:nvSpPr>
        <p:spPr>
          <a:xfrm>
            <a:off x="2847975" y="737503"/>
            <a:ext cx="8915400" cy="3777622"/>
          </a:xfrm>
        </p:spPr>
        <p:txBody>
          <a:bodyPr/>
          <a:lstStyle/>
          <a:p>
            <a:r>
              <a:rPr lang="en-US" dirty="0"/>
              <a:t>April 27, 2016  - NASA Helps Forecast Zika Risk</a:t>
            </a:r>
          </a:p>
          <a:p>
            <a:r>
              <a:rPr lang="en-US" dirty="0"/>
              <a:t>A risk-assessment map shows Aedes aegypti potential abundance for July.</a:t>
            </a:r>
          </a:p>
        </p:txBody>
      </p:sp>
      <p:pic>
        <p:nvPicPr>
          <p:cNvPr id="5122" name="Picture 2" descr="A risk-assessment map shows Aedes aegypti potential abundance for Ju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4675" y="1518635"/>
            <a:ext cx="5162550" cy="34172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20752" y="1675030"/>
            <a:ext cx="5549899" cy="2862322"/>
          </a:xfrm>
          <a:prstGeom prst="rect">
            <a:avLst/>
          </a:prstGeom>
          <a:noFill/>
        </p:spPr>
        <p:txBody>
          <a:bodyPr wrap="square" rtlCol="0">
            <a:spAutoFit/>
          </a:bodyPr>
          <a:lstStyle/>
          <a:p>
            <a:r>
              <a:rPr lang="en-US" dirty="0"/>
              <a:t>A risk-assessment map shows Aedes aegypti potential abundance for July and the monthly average number arrivals to the U.S. by air and land from countries on the Center for Disease Control Zika travel advisory. Red dots represent areas with potentially high abundance, while yellow dots represent potentially low abundance areas. Shaded regions represent the approximate maximum range of Aedes aegypti.  </a:t>
            </a:r>
            <a:r>
              <a:rPr lang="en-US" b="1" i="1" dirty="0"/>
              <a:t>Credits: UCAR</a:t>
            </a:r>
          </a:p>
        </p:txBody>
      </p:sp>
      <p:sp>
        <p:nvSpPr>
          <p:cNvPr id="5" name="TextBox 4"/>
          <p:cNvSpPr txBox="1"/>
          <p:nvPr/>
        </p:nvSpPr>
        <p:spPr>
          <a:xfrm>
            <a:off x="1076325" y="4655812"/>
            <a:ext cx="5515243" cy="1754326"/>
          </a:xfrm>
          <a:prstGeom prst="rect">
            <a:avLst/>
          </a:prstGeom>
          <a:noFill/>
        </p:spPr>
        <p:txBody>
          <a:bodyPr wrap="square" rtlCol="0">
            <a:spAutoFit/>
          </a:bodyPr>
          <a:lstStyle/>
          <a:p>
            <a:pPr fontAlgn="base"/>
            <a:r>
              <a:rPr lang="en-US" dirty="0">
                <a:solidFill>
                  <a:srgbClr val="007AC2"/>
                </a:solidFill>
                <a:latin typeface="Avenir LT W01 35 Light"/>
              </a:rPr>
              <a:t>ESRI: “GIS Technology Proves Fundamental in Battle against Zika Virus” – Aug. 10, 2016 </a:t>
            </a:r>
            <a:r>
              <a:rPr lang="en-US" dirty="0">
                <a:solidFill>
                  <a:srgbClr val="007AC2"/>
                </a:solidFill>
                <a:latin typeface="Avenir LT W01 35 Light"/>
                <a:hlinkClick r:id="rId3"/>
              </a:rPr>
              <a:t>http://www.esri.com/esri-news/releases/16-3qtr/gis-technology-proves-fundamental-in-battle-against-zika-virus</a:t>
            </a:r>
            <a:r>
              <a:rPr lang="en-US" dirty="0">
                <a:solidFill>
                  <a:srgbClr val="007AC2"/>
                </a:solidFill>
                <a:latin typeface="Avenir LT W01 35 Light"/>
              </a:rPr>
              <a:t> </a:t>
            </a:r>
          </a:p>
          <a:p>
            <a:pPr fontAlgn="base"/>
            <a:endParaRPr lang="en-US" b="0" i="0" dirty="0">
              <a:solidFill>
                <a:srgbClr val="007AC2"/>
              </a:solidFill>
              <a:effectLst/>
              <a:latin typeface="Avenir LT W01 35 Light"/>
            </a:endParaRPr>
          </a:p>
        </p:txBody>
      </p:sp>
      <p:pic>
        <p:nvPicPr>
          <p:cNvPr id="8" name="Picture 7"/>
          <p:cNvPicPr>
            <a:picLocks noChangeAspect="1"/>
          </p:cNvPicPr>
          <p:nvPr/>
        </p:nvPicPr>
        <p:blipFill>
          <a:blip r:embed="rId4"/>
          <a:stretch>
            <a:fillRect/>
          </a:stretch>
        </p:blipFill>
        <p:spPr>
          <a:xfrm>
            <a:off x="0" y="4487"/>
            <a:ext cx="2847975" cy="1600200"/>
          </a:xfrm>
          <a:prstGeom prst="rect">
            <a:avLst/>
          </a:prstGeom>
        </p:spPr>
      </p:pic>
      <p:pic>
        <p:nvPicPr>
          <p:cNvPr id="9" name="Picture 8"/>
          <p:cNvPicPr>
            <a:picLocks noChangeAspect="1"/>
          </p:cNvPicPr>
          <p:nvPr/>
        </p:nvPicPr>
        <p:blipFill>
          <a:blip r:embed="rId5"/>
          <a:stretch>
            <a:fillRect/>
          </a:stretch>
        </p:blipFill>
        <p:spPr>
          <a:xfrm>
            <a:off x="8505826" y="4690249"/>
            <a:ext cx="3257550" cy="2167752"/>
          </a:xfrm>
          <a:prstGeom prst="rect">
            <a:avLst/>
          </a:prstGeom>
        </p:spPr>
      </p:pic>
      <p:sp>
        <p:nvSpPr>
          <p:cNvPr id="10" name="TextBox 9"/>
          <p:cNvSpPr txBox="1"/>
          <p:nvPr/>
        </p:nvSpPr>
        <p:spPr>
          <a:xfrm>
            <a:off x="5991225" y="5886450"/>
            <a:ext cx="2514601" cy="369332"/>
          </a:xfrm>
          <a:prstGeom prst="rect">
            <a:avLst/>
          </a:prstGeom>
          <a:noFill/>
        </p:spPr>
        <p:txBody>
          <a:bodyPr wrap="square" rtlCol="0">
            <a:spAutoFit/>
          </a:bodyPr>
          <a:lstStyle/>
          <a:p>
            <a:r>
              <a:rPr lang="en-US" dirty="0"/>
              <a:t>Source: IBI Times - UK</a:t>
            </a:r>
          </a:p>
        </p:txBody>
      </p:sp>
    </p:spTree>
    <p:extLst>
      <p:ext uri="{BB962C8B-B14F-4D97-AF65-F5344CB8AC3E}">
        <p14:creationId xmlns:p14="http://schemas.microsoft.com/office/powerpoint/2010/main" val="2467022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5945-4D71-41B6-9F86-E161C2E85EF4}"/>
              </a:ext>
            </a:extLst>
          </p:cNvPr>
          <p:cNvSpPr>
            <a:spLocks noGrp="1"/>
          </p:cNvSpPr>
          <p:nvPr>
            <p:ph type="title"/>
          </p:nvPr>
        </p:nvSpPr>
        <p:spPr>
          <a:xfrm>
            <a:off x="0" y="378610"/>
            <a:ext cx="12192000" cy="1293028"/>
          </a:xfrm>
        </p:spPr>
        <p:txBody>
          <a:bodyPr>
            <a:normAutofit fontScale="90000"/>
          </a:bodyPr>
          <a:lstStyle/>
          <a:p>
            <a:pPr algn="ctr"/>
            <a:r>
              <a:rPr lang="en-US" b="1" dirty="0"/>
              <a:t>Remote Sensing Consortia &amp; Assoc. Engagement</a:t>
            </a:r>
            <a:br>
              <a:rPr lang="en-US" b="1" dirty="0"/>
            </a:br>
            <a:endParaRPr lang="en-US" dirty="0"/>
          </a:p>
        </p:txBody>
      </p:sp>
      <p:sp>
        <p:nvSpPr>
          <p:cNvPr id="3" name="Content Placeholder 2">
            <a:extLst>
              <a:ext uri="{FF2B5EF4-FFF2-40B4-BE49-F238E27FC236}">
                <a16:creationId xmlns:a16="http://schemas.microsoft.com/office/drawing/2014/main" id="{E2528AA6-D037-4CA9-AF21-D0992A6A382E}"/>
              </a:ext>
            </a:extLst>
          </p:cNvPr>
          <p:cNvSpPr>
            <a:spLocks noGrp="1"/>
          </p:cNvSpPr>
          <p:nvPr>
            <p:ph idx="1"/>
          </p:nvPr>
        </p:nvSpPr>
        <p:spPr>
          <a:xfrm>
            <a:off x="114299" y="1185864"/>
            <a:ext cx="11972925" cy="5529262"/>
          </a:xfrm>
        </p:spPr>
        <p:txBody>
          <a:bodyPr>
            <a:normAutofit lnSpcReduction="10000"/>
          </a:bodyPr>
          <a:lstStyle/>
          <a:p>
            <a:r>
              <a:rPr lang="en-US" b="1" dirty="0"/>
              <a:t>African Association for Remote Sensing of the Environment (AARSE)</a:t>
            </a:r>
          </a:p>
          <a:p>
            <a:r>
              <a:rPr lang="en-US" b="1" dirty="0"/>
              <a:t>USGS sponsored AmericaView</a:t>
            </a:r>
          </a:p>
          <a:p>
            <a:r>
              <a:rPr lang="en-US" b="1" dirty="0"/>
              <a:t>Consortium for Advancement of Remote Sensing (CFARS)</a:t>
            </a:r>
          </a:p>
          <a:p>
            <a:r>
              <a:rPr lang="en-US" b="1" dirty="0"/>
              <a:t>National Consortium on Remote Sensing in Transportation (NCRST)</a:t>
            </a:r>
          </a:p>
          <a:p>
            <a:r>
              <a:rPr lang="en-US" b="1" dirty="0"/>
              <a:t>American Society for Photogrammetry &amp; Remote Sensing (ASPRS)</a:t>
            </a:r>
          </a:p>
          <a:p>
            <a:r>
              <a:rPr lang="en-US" b="1" dirty="0"/>
              <a:t>International Society for Photogrammetry &amp; Remote Sensing (ISPRS)</a:t>
            </a:r>
          </a:p>
          <a:p>
            <a:r>
              <a:rPr lang="en-US" b="1" dirty="0"/>
              <a:t>Aerial Cartographic &amp; Remote Sensing Association (ACRSA)</a:t>
            </a:r>
          </a:p>
          <a:p>
            <a:r>
              <a:rPr lang="en-US" b="1" dirty="0"/>
              <a:t>IEEE Geoscience &amp; Remote Sensing Society (GRSS)</a:t>
            </a:r>
          </a:p>
          <a:p>
            <a:r>
              <a:rPr lang="en-US" b="1" dirty="0"/>
              <a:t>American Association of Geographers (AAG)</a:t>
            </a:r>
          </a:p>
          <a:p>
            <a:r>
              <a:rPr lang="en-US" b="1" dirty="0"/>
              <a:t>European Association of Remote Sensing Companies (EARSC)</a:t>
            </a:r>
          </a:p>
          <a:p>
            <a:r>
              <a:rPr lang="en-US" b="1" dirty="0"/>
              <a:t>Space Research &amp; Remote Sensing Organization (SPARRSO)-Bangladesh</a:t>
            </a:r>
          </a:p>
          <a:p>
            <a:r>
              <a:rPr lang="en-US" b="1" dirty="0"/>
              <a:t>International Society for Optics &amp; Photonics (SPIE)</a:t>
            </a:r>
          </a:p>
          <a:p>
            <a:r>
              <a:rPr lang="en-US" b="1" dirty="0"/>
              <a:t>National Authority for Remote Sensing &amp; Space Sciences (NARSS) – Egypt</a:t>
            </a:r>
          </a:p>
          <a:p>
            <a:r>
              <a:rPr lang="en-US" b="1" dirty="0"/>
              <a:t>Indian Space Research Organization (ISRO)</a:t>
            </a:r>
          </a:p>
          <a:p>
            <a:endParaRPr lang="en-US" b="1" dirty="0"/>
          </a:p>
        </p:txBody>
      </p:sp>
    </p:spTree>
    <p:extLst>
      <p:ext uri="{BB962C8B-B14F-4D97-AF65-F5344CB8AC3E}">
        <p14:creationId xmlns:p14="http://schemas.microsoft.com/office/powerpoint/2010/main" val="3212860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B2E0F-1DA3-48EE-96C3-233DCF954E98}"/>
              </a:ext>
            </a:extLst>
          </p:cNvPr>
          <p:cNvSpPr>
            <a:spLocks noGrp="1"/>
          </p:cNvSpPr>
          <p:nvPr>
            <p:ph type="title"/>
          </p:nvPr>
        </p:nvSpPr>
        <p:spPr>
          <a:xfrm>
            <a:off x="685800" y="604717"/>
            <a:ext cx="10820400" cy="1293028"/>
          </a:xfrm>
        </p:spPr>
        <p:txBody>
          <a:bodyPr>
            <a:normAutofit fontScale="90000"/>
          </a:bodyPr>
          <a:lstStyle/>
          <a:p>
            <a:pPr algn="ctr"/>
            <a:r>
              <a:rPr lang="en-US" b="1" dirty="0"/>
              <a:t>Hub for Global interdisciplinary Geospatial Data Ingestion, Analysis &amp; Dissemination</a:t>
            </a:r>
            <a:br>
              <a:rPr lang="en-US" b="1" dirty="0"/>
            </a:br>
            <a:endParaRPr lang="en-US" dirty="0"/>
          </a:p>
        </p:txBody>
      </p:sp>
      <p:sp>
        <p:nvSpPr>
          <p:cNvPr id="3" name="Content Placeholder 2">
            <a:extLst>
              <a:ext uri="{FF2B5EF4-FFF2-40B4-BE49-F238E27FC236}">
                <a16:creationId xmlns:a16="http://schemas.microsoft.com/office/drawing/2014/main" id="{5F045955-FCA8-4DC4-9B9C-908E00F01B54}"/>
              </a:ext>
            </a:extLst>
          </p:cNvPr>
          <p:cNvSpPr>
            <a:spLocks noGrp="1"/>
          </p:cNvSpPr>
          <p:nvPr>
            <p:ph idx="1"/>
          </p:nvPr>
        </p:nvSpPr>
        <p:spPr>
          <a:xfrm>
            <a:off x="116114" y="1625600"/>
            <a:ext cx="11942536" cy="5050971"/>
          </a:xfrm>
        </p:spPr>
        <p:txBody>
          <a:bodyPr>
            <a:normAutofit fontScale="85000" lnSpcReduction="10000"/>
          </a:bodyPr>
          <a:lstStyle/>
          <a:p>
            <a:r>
              <a:rPr lang="en-US" dirty="0"/>
              <a:t>Multi-Lingual User Interface</a:t>
            </a:r>
          </a:p>
          <a:p>
            <a:r>
              <a:rPr lang="en-US" dirty="0"/>
              <a:t>Linkages with Multi-Lateral Agencies, e.g.</a:t>
            </a:r>
          </a:p>
          <a:p>
            <a:pPr lvl="1"/>
            <a:r>
              <a:rPr lang="en-US" dirty="0"/>
              <a:t>WHO</a:t>
            </a:r>
          </a:p>
          <a:p>
            <a:pPr lvl="1"/>
            <a:r>
              <a:rPr lang="en-US" dirty="0"/>
              <a:t>PAHO</a:t>
            </a:r>
          </a:p>
          <a:p>
            <a:pPr lvl="1"/>
            <a:r>
              <a:rPr lang="en-US" dirty="0"/>
              <a:t>UNEP</a:t>
            </a:r>
          </a:p>
          <a:p>
            <a:pPr lvl="1"/>
            <a:r>
              <a:rPr lang="en-US" dirty="0"/>
              <a:t>UNDRO</a:t>
            </a:r>
          </a:p>
          <a:p>
            <a:pPr lvl="1"/>
            <a:r>
              <a:rPr lang="en-US" dirty="0"/>
              <a:t>UNHCR</a:t>
            </a:r>
          </a:p>
          <a:p>
            <a:pPr lvl="1"/>
            <a:r>
              <a:rPr lang="en-US" dirty="0"/>
              <a:t>UNOOSA</a:t>
            </a:r>
          </a:p>
          <a:p>
            <a:pPr lvl="1"/>
            <a:r>
              <a:rPr lang="en-US" dirty="0"/>
              <a:t>SPIDER (UN Platform for Space-Based Information for Disaster Management and Emergency Response)</a:t>
            </a:r>
          </a:p>
          <a:p>
            <a:pPr lvl="1"/>
            <a:r>
              <a:rPr lang="en-US" dirty="0"/>
              <a:t>NATO Science for Peace</a:t>
            </a:r>
          </a:p>
          <a:p>
            <a:pPr lvl="1"/>
            <a:r>
              <a:rPr lang="en-US" dirty="0"/>
              <a:t>United Nations University (UNU) Institutes</a:t>
            </a:r>
          </a:p>
          <a:p>
            <a:pPr lvl="1"/>
            <a:r>
              <a:rPr lang="en-US" dirty="0"/>
              <a:t>Organization of American States (OAS)</a:t>
            </a:r>
          </a:p>
          <a:p>
            <a:pPr lvl="1"/>
            <a:r>
              <a:rPr lang="en-US" dirty="0"/>
              <a:t>UNAIDS</a:t>
            </a:r>
          </a:p>
          <a:p>
            <a:pPr lvl="1"/>
            <a:r>
              <a:rPr lang="en-US" dirty="0"/>
              <a:t>African Union (AU)</a:t>
            </a:r>
          </a:p>
          <a:p>
            <a:pPr lvl="1"/>
            <a:r>
              <a:rPr lang="en-US" dirty="0"/>
              <a:t>European Union (EU)</a:t>
            </a:r>
          </a:p>
          <a:p>
            <a:pPr lvl="1"/>
            <a:r>
              <a:rPr lang="en-US" dirty="0"/>
              <a:t>REDLAD (The Latin American and Caribbean Network for Democracy)</a:t>
            </a:r>
          </a:p>
          <a:p>
            <a:pPr lvl="1"/>
            <a:r>
              <a:rPr lang="en-US" dirty="0"/>
              <a:t>Afrocolombian Global Initiative</a:t>
            </a:r>
          </a:p>
          <a:p>
            <a:pPr lvl="1"/>
            <a:r>
              <a:rPr lang="en-US" dirty="0"/>
              <a:t>Association of Southeast Asian Nations (ASEAN)</a:t>
            </a:r>
          </a:p>
        </p:txBody>
      </p:sp>
    </p:spTree>
    <p:extLst>
      <p:ext uri="{BB962C8B-B14F-4D97-AF65-F5344CB8AC3E}">
        <p14:creationId xmlns:p14="http://schemas.microsoft.com/office/powerpoint/2010/main" val="2236002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31BFF-6E61-440B-8EF7-5F2FB02B4A45}"/>
              </a:ext>
            </a:extLst>
          </p:cNvPr>
          <p:cNvSpPr>
            <a:spLocks noGrp="1"/>
          </p:cNvSpPr>
          <p:nvPr>
            <p:ph type="title"/>
          </p:nvPr>
        </p:nvSpPr>
        <p:spPr>
          <a:xfrm>
            <a:off x="68239" y="764373"/>
            <a:ext cx="11969086" cy="1293028"/>
          </a:xfrm>
        </p:spPr>
        <p:txBody>
          <a:bodyPr>
            <a:normAutofit fontScale="90000"/>
          </a:bodyPr>
          <a:lstStyle/>
          <a:p>
            <a:r>
              <a:rPr lang="en-US" b="1" dirty="0"/>
              <a:t>Geospatial Workforce Sustainability &amp; Diversity</a:t>
            </a:r>
            <a:br>
              <a:rPr lang="en-US" b="1" dirty="0"/>
            </a:br>
            <a:endParaRPr lang="en-US" dirty="0"/>
          </a:p>
        </p:txBody>
      </p:sp>
      <p:sp>
        <p:nvSpPr>
          <p:cNvPr id="3" name="Content Placeholder 2">
            <a:extLst>
              <a:ext uri="{FF2B5EF4-FFF2-40B4-BE49-F238E27FC236}">
                <a16:creationId xmlns:a16="http://schemas.microsoft.com/office/drawing/2014/main" id="{BB2BAFF8-D13F-4F6B-9655-A7888F53F15E}"/>
              </a:ext>
            </a:extLst>
          </p:cNvPr>
          <p:cNvSpPr>
            <a:spLocks noGrp="1"/>
          </p:cNvSpPr>
          <p:nvPr>
            <p:ph idx="1"/>
          </p:nvPr>
        </p:nvSpPr>
        <p:spPr>
          <a:xfrm>
            <a:off x="154675" y="1611086"/>
            <a:ext cx="11882650" cy="5036457"/>
          </a:xfrm>
        </p:spPr>
        <p:txBody>
          <a:bodyPr>
            <a:normAutofit lnSpcReduction="10000"/>
          </a:bodyPr>
          <a:lstStyle/>
          <a:p>
            <a:r>
              <a:rPr lang="en-US" dirty="0"/>
              <a:t>Development of Partnerships with Associations Representing Collectivities of Institutions of Higher Learning Representing Diverse Populations, e.g.:</a:t>
            </a:r>
          </a:p>
          <a:p>
            <a:endParaRPr lang="en-US" dirty="0"/>
          </a:p>
          <a:p>
            <a:pPr lvl="1"/>
            <a:r>
              <a:rPr lang="en-US" dirty="0"/>
              <a:t>NAFEO (National Association for Equal Opportunity in Higher Education), </a:t>
            </a:r>
          </a:p>
          <a:p>
            <a:pPr lvl="1"/>
            <a:r>
              <a:rPr lang="en-US" dirty="0"/>
              <a:t>APLU’s (Association of Public &amp; Landgrant Universities’) Council of 1890 Universities</a:t>
            </a:r>
          </a:p>
          <a:p>
            <a:pPr lvl="1"/>
            <a:r>
              <a:rPr lang="en-US" dirty="0"/>
              <a:t>UNCF (United Negro College Fund)</a:t>
            </a:r>
          </a:p>
          <a:p>
            <a:pPr lvl="1"/>
            <a:r>
              <a:rPr lang="en-US" dirty="0"/>
              <a:t>Thurgood Marshall Scholarship Fund</a:t>
            </a:r>
          </a:p>
          <a:p>
            <a:pPr lvl="1"/>
            <a:r>
              <a:rPr lang="en-US" dirty="0"/>
              <a:t>HACU (Hispanic Association of Colleges &amp; Universities)</a:t>
            </a:r>
          </a:p>
          <a:p>
            <a:pPr lvl="1"/>
            <a:r>
              <a:rPr lang="en-US" dirty="0"/>
              <a:t>AIHEC (American Indian Higher Education Consortium)</a:t>
            </a:r>
          </a:p>
          <a:p>
            <a:pPr lvl="1"/>
            <a:r>
              <a:rPr lang="en-US" dirty="0"/>
              <a:t>Women’s College Coalition (WCC)</a:t>
            </a:r>
          </a:p>
          <a:p>
            <a:pPr lvl="1"/>
            <a:r>
              <a:rPr lang="en-US" dirty="0"/>
              <a:t>ARUA (African Research Universities Alliance)</a:t>
            </a:r>
          </a:p>
          <a:p>
            <a:pPr lvl="1"/>
            <a:r>
              <a:rPr lang="en-US" dirty="0"/>
              <a:t>AAU (Association of African Universities)</a:t>
            </a:r>
          </a:p>
          <a:p>
            <a:pPr lvl="1"/>
            <a:r>
              <a:rPr lang="en-US" dirty="0"/>
              <a:t>AANAPISI (Asian American and Native American Pacific Islander-Serving Institutions)</a:t>
            </a:r>
          </a:p>
          <a:p>
            <a:pPr lvl="1"/>
            <a:r>
              <a:rPr lang="en-US" dirty="0"/>
              <a:t>UNICA (Association of Caribbean  Universities and Research Institutes)</a:t>
            </a:r>
          </a:p>
          <a:p>
            <a:pPr lvl="1"/>
            <a:r>
              <a:rPr lang="en-US" dirty="0"/>
              <a:t>UDUAL (Association of Universities of Latin America and the Caribbean)</a:t>
            </a:r>
          </a:p>
        </p:txBody>
      </p:sp>
    </p:spTree>
    <p:extLst>
      <p:ext uri="{BB962C8B-B14F-4D97-AF65-F5344CB8AC3E}">
        <p14:creationId xmlns:p14="http://schemas.microsoft.com/office/powerpoint/2010/main" val="3796919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E8C96-4F8B-499E-BC7E-D5EA39E783FA}"/>
              </a:ext>
            </a:extLst>
          </p:cNvPr>
          <p:cNvSpPr>
            <a:spLocks noGrp="1"/>
          </p:cNvSpPr>
          <p:nvPr>
            <p:ph type="title"/>
          </p:nvPr>
        </p:nvSpPr>
        <p:spPr>
          <a:xfrm>
            <a:off x="0" y="224971"/>
            <a:ext cx="12191999" cy="1182915"/>
          </a:xfrm>
        </p:spPr>
        <p:txBody>
          <a:bodyPr>
            <a:normAutofit fontScale="90000"/>
          </a:bodyPr>
          <a:lstStyle/>
          <a:p>
            <a:pPr algn="ctr"/>
            <a:r>
              <a:rPr lang="en-US" b="1" dirty="0"/>
              <a:t>Geospatial WorkforcE career Pipeline Program</a:t>
            </a:r>
            <a:br>
              <a:rPr lang="en-US" b="1" dirty="0"/>
            </a:br>
            <a:endParaRPr lang="en-US" dirty="0"/>
          </a:p>
        </p:txBody>
      </p:sp>
      <p:sp>
        <p:nvSpPr>
          <p:cNvPr id="3" name="Content Placeholder 2">
            <a:extLst>
              <a:ext uri="{FF2B5EF4-FFF2-40B4-BE49-F238E27FC236}">
                <a16:creationId xmlns:a16="http://schemas.microsoft.com/office/drawing/2014/main" id="{CAD7C518-9B09-4B8D-B7BC-8261CF398F25}"/>
              </a:ext>
            </a:extLst>
          </p:cNvPr>
          <p:cNvSpPr>
            <a:spLocks noGrp="1"/>
          </p:cNvSpPr>
          <p:nvPr>
            <p:ph idx="1"/>
          </p:nvPr>
        </p:nvSpPr>
        <p:spPr>
          <a:xfrm>
            <a:off x="291152" y="1016000"/>
            <a:ext cx="11609696" cy="5617029"/>
          </a:xfrm>
        </p:spPr>
        <p:txBody>
          <a:bodyPr>
            <a:normAutofit/>
          </a:bodyPr>
          <a:lstStyle/>
          <a:p>
            <a:r>
              <a:rPr lang="en-US" dirty="0"/>
              <a:t>Con-current Collegiate Enrollment for Advance Placement High School Seniors</a:t>
            </a:r>
          </a:p>
          <a:p>
            <a:r>
              <a:rPr lang="en-US" dirty="0"/>
              <a:t>Undergraduate Geospatial Research Opportunities</a:t>
            </a:r>
          </a:p>
          <a:p>
            <a:r>
              <a:rPr lang="en-US" dirty="0"/>
              <a:t>Intensive Summer Geospatial Software Training &amp; Application Programs</a:t>
            </a:r>
          </a:p>
          <a:p>
            <a:r>
              <a:rPr lang="en-US" dirty="0"/>
              <a:t>Graduate Student Research Assistantships in Geospatial Software</a:t>
            </a:r>
          </a:p>
          <a:p>
            <a:r>
              <a:rPr lang="en-US" dirty="0"/>
              <a:t>Grants for Masters Thesis &amp; Doctoral Dissertations</a:t>
            </a:r>
          </a:p>
          <a:p>
            <a:r>
              <a:rPr lang="en-US" dirty="0"/>
              <a:t>Mutual Study Abroad Opportunities in Geospatial Software Science &amp; Technology</a:t>
            </a:r>
          </a:p>
          <a:p>
            <a:r>
              <a:rPr lang="en-US" dirty="0"/>
              <a:t>Support for Student Conference Participation, Presentations &amp; Competitions</a:t>
            </a:r>
          </a:p>
          <a:p>
            <a:r>
              <a:rPr lang="en-US" dirty="0"/>
              <a:t>Post-Doctoral GSI Fellowships &amp; Incentivized Faculty Exchange</a:t>
            </a:r>
          </a:p>
          <a:p>
            <a:r>
              <a:rPr lang="en-US" dirty="0"/>
              <a:t>Facilitation for Publication in Selected Peer Reviewed Publications</a:t>
            </a:r>
          </a:p>
          <a:p>
            <a:r>
              <a:rPr lang="en-US" dirty="0"/>
              <a:t>Early Career/Young Investigator Awards</a:t>
            </a:r>
          </a:p>
          <a:p>
            <a:r>
              <a:rPr lang="en-US" dirty="0"/>
              <a:t>GSI Faculty Fellows Program</a:t>
            </a:r>
          </a:p>
          <a:p>
            <a:r>
              <a:rPr lang="en-US" dirty="0"/>
              <a:t>GSI Endowed Professorships</a:t>
            </a:r>
          </a:p>
          <a:p>
            <a:endParaRPr lang="en-US" dirty="0"/>
          </a:p>
          <a:p>
            <a:endParaRPr lang="en-US" dirty="0"/>
          </a:p>
          <a:p>
            <a:endParaRPr lang="en-US" dirty="0"/>
          </a:p>
        </p:txBody>
      </p:sp>
    </p:spTree>
    <p:extLst>
      <p:ext uri="{BB962C8B-B14F-4D97-AF65-F5344CB8AC3E}">
        <p14:creationId xmlns:p14="http://schemas.microsoft.com/office/powerpoint/2010/main" val="2448377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2C42A-FD93-4BE0-A408-F6CBA05F9C0F}"/>
              </a:ext>
            </a:extLst>
          </p:cNvPr>
          <p:cNvSpPr>
            <a:spLocks noGrp="1"/>
          </p:cNvSpPr>
          <p:nvPr>
            <p:ph type="title"/>
          </p:nvPr>
        </p:nvSpPr>
        <p:spPr>
          <a:xfrm>
            <a:off x="685800" y="188115"/>
            <a:ext cx="10820400" cy="1293028"/>
          </a:xfrm>
        </p:spPr>
        <p:txBody>
          <a:bodyPr/>
          <a:lstStyle/>
          <a:p>
            <a:pPr algn="ctr"/>
            <a:r>
              <a:rPr lang="en-US" b="1" dirty="0"/>
              <a:t>Attenuating the Digital Divide</a:t>
            </a:r>
            <a:br>
              <a:rPr lang="en-US" b="1" dirty="0"/>
            </a:br>
            <a:endParaRPr lang="en-US" dirty="0"/>
          </a:p>
        </p:txBody>
      </p:sp>
      <p:sp>
        <p:nvSpPr>
          <p:cNvPr id="3" name="Content Placeholder 2">
            <a:extLst>
              <a:ext uri="{FF2B5EF4-FFF2-40B4-BE49-F238E27FC236}">
                <a16:creationId xmlns:a16="http://schemas.microsoft.com/office/drawing/2014/main" id="{95FC29B6-76D9-4A26-98BE-629F0EA38D01}"/>
              </a:ext>
            </a:extLst>
          </p:cNvPr>
          <p:cNvSpPr>
            <a:spLocks noGrp="1"/>
          </p:cNvSpPr>
          <p:nvPr>
            <p:ph idx="1"/>
          </p:nvPr>
        </p:nvSpPr>
        <p:spPr>
          <a:xfrm>
            <a:off x="137885" y="943429"/>
            <a:ext cx="11916229" cy="5726456"/>
          </a:xfrm>
        </p:spPr>
        <p:txBody>
          <a:bodyPr>
            <a:normAutofit lnSpcReduction="10000"/>
          </a:bodyPr>
          <a:lstStyle/>
          <a:p>
            <a:r>
              <a:rPr lang="en-US" dirty="0"/>
              <a:t>Development &amp;/or Distribution of Geospatial Freeware (e.g. Purdue U.’s </a:t>
            </a:r>
            <a:r>
              <a:rPr lang="en-US" i="1" dirty="0"/>
              <a:t>MultiSpec</a:t>
            </a:r>
            <a:r>
              <a:rPr lang="en-US" dirty="0"/>
              <a:t>)</a:t>
            </a:r>
          </a:p>
          <a:p>
            <a:r>
              <a:rPr lang="en-US" dirty="0"/>
              <a:t>Capacity Building for Multi-Spectral &amp; Hyper-Spectral Data Analysis</a:t>
            </a:r>
          </a:p>
          <a:p>
            <a:r>
              <a:rPr lang="en-US" dirty="0"/>
              <a:t>Cyber-Infrastructure Enhancement</a:t>
            </a:r>
          </a:p>
          <a:p>
            <a:r>
              <a:rPr lang="en-US" dirty="0"/>
              <a:t>Facilitation of Access to Supercomputing &amp; High Performance Computing Networks e.g.</a:t>
            </a:r>
          </a:p>
          <a:p>
            <a:pPr lvl="1"/>
            <a:r>
              <a:rPr lang="en-US" dirty="0"/>
              <a:t>NCSA </a:t>
            </a:r>
          </a:p>
          <a:p>
            <a:pPr lvl="1"/>
            <a:r>
              <a:rPr lang="en-US" dirty="0"/>
              <a:t>Purdue</a:t>
            </a:r>
          </a:p>
          <a:p>
            <a:pPr lvl="1"/>
            <a:r>
              <a:rPr lang="en-US" dirty="0"/>
              <a:t>Texas</a:t>
            </a:r>
          </a:p>
          <a:p>
            <a:pPr lvl="1"/>
            <a:r>
              <a:rPr lang="en-US" dirty="0"/>
              <a:t>Pittsburgh</a:t>
            </a:r>
          </a:p>
          <a:p>
            <a:pPr lvl="1"/>
            <a:r>
              <a:rPr lang="en-US" dirty="0"/>
              <a:t>San Diego</a:t>
            </a:r>
          </a:p>
          <a:p>
            <a:pPr lvl="1"/>
            <a:r>
              <a:rPr lang="en-US" dirty="0"/>
              <a:t>Oregon</a:t>
            </a:r>
          </a:p>
          <a:p>
            <a:pPr lvl="1"/>
            <a:r>
              <a:rPr lang="en-US" dirty="0"/>
              <a:t>Clemson</a:t>
            </a:r>
          </a:p>
          <a:p>
            <a:pPr lvl="1"/>
            <a:r>
              <a:rPr lang="en-US" dirty="0"/>
              <a:t>Arctic Region Supercomputing Center – U. of Alaska Fairbanks</a:t>
            </a:r>
          </a:p>
          <a:p>
            <a:pPr lvl="1"/>
            <a:r>
              <a:rPr lang="en-US" dirty="0"/>
              <a:t>Mare Nostrum – Barcelona</a:t>
            </a:r>
          </a:p>
          <a:p>
            <a:pPr lvl="1"/>
            <a:r>
              <a:rPr lang="en-US" dirty="0"/>
              <a:t>CHPC – Center for High Performance Computing – Cape Town, South Africa</a:t>
            </a:r>
          </a:p>
          <a:p>
            <a:r>
              <a:rPr lang="en-US" dirty="0"/>
              <a:t>Global Expansion of Collaborative Models e.g. DOD HPCMO PET; USGS AmericaView</a:t>
            </a:r>
          </a:p>
          <a:p>
            <a:pPr lvl="1"/>
            <a:endParaRPr lang="en-US" dirty="0"/>
          </a:p>
        </p:txBody>
      </p:sp>
    </p:spTree>
    <p:extLst>
      <p:ext uri="{BB962C8B-B14F-4D97-AF65-F5344CB8AC3E}">
        <p14:creationId xmlns:p14="http://schemas.microsoft.com/office/powerpoint/2010/main" val="552772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999E1-9127-434A-8DF6-AE52C52DDD9E}"/>
              </a:ext>
            </a:extLst>
          </p:cNvPr>
          <p:cNvSpPr>
            <a:spLocks noGrp="1"/>
          </p:cNvSpPr>
          <p:nvPr>
            <p:ph type="title"/>
          </p:nvPr>
        </p:nvSpPr>
        <p:spPr>
          <a:xfrm>
            <a:off x="0" y="764373"/>
            <a:ext cx="12191999" cy="914302"/>
          </a:xfrm>
        </p:spPr>
        <p:txBody>
          <a:bodyPr>
            <a:normAutofit fontScale="90000"/>
          </a:bodyPr>
          <a:lstStyle/>
          <a:p>
            <a:r>
              <a:rPr lang="en-US" b="1" dirty="0"/>
              <a:t>Linkages to Archival &amp; Real-Time Satellite Data</a:t>
            </a:r>
            <a:br>
              <a:rPr lang="en-US" b="1" dirty="0"/>
            </a:br>
            <a:endParaRPr lang="en-US" dirty="0"/>
          </a:p>
        </p:txBody>
      </p:sp>
      <p:sp>
        <p:nvSpPr>
          <p:cNvPr id="3" name="Content Placeholder 2">
            <a:extLst>
              <a:ext uri="{FF2B5EF4-FFF2-40B4-BE49-F238E27FC236}">
                <a16:creationId xmlns:a16="http://schemas.microsoft.com/office/drawing/2014/main" id="{EE5EC59B-A110-4928-AE75-5E776B03B715}"/>
              </a:ext>
            </a:extLst>
          </p:cNvPr>
          <p:cNvSpPr>
            <a:spLocks noGrp="1"/>
          </p:cNvSpPr>
          <p:nvPr>
            <p:ph idx="1"/>
          </p:nvPr>
        </p:nvSpPr>
        <p:spPr>
          <a:xfrm>
            <a:off x="685800" y="1678675"/>
            <a:ext cx="10820400" cy="4744727"/>
          </a:xfrm>
        </p:spPr>
        <p:txBody>
          <a:bodyPr>
            <a:normAutofit/>
          </a:bodyPr>
          <a:lstStyle/>
          <a:p>
            <a:pPr marL="0" indent="0">
              <a:buNone/>
            </a:pPr>
            <a:r>
              <a:rPr lang="en-US" sz="4000" dirty="0"/>
              <a:t>As the Hub for Access to and Analysis of Geospatial Data for Interdisciplinary Collaborative Research and Applications, </a:t>
            </a:r>
            <a:r>
              <a:rPr lang="en-US" sz="4000" b="1" dirty="0"/>
              <a:t>GSI</a:t>
            </a:r>
            <a:r>
              <a:rPr lang="en-US" sz="4000" dirty="0"/>
              <a:t> could serve a vital role in facilitating optimal utilization of  Archival Satellite Data, as well as Real-Time Earth Observing Data from multiple sources, in support of  time-critical initiatives.</a:t>
            </a:r>
          </a:p>
        </p:txBody>
      </p:sp>
    </p:spTree>
    <p:extLst>
      <p:ext uri="{BB962C8B-B14F-4D97-AF65-F5344CB8AC3E}">
        <p14:creationId xmlns:p14="http://schemas.microsoft.com/office/powerpoint/2010/main" val="819673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8A1E9-3321-4B10-BCC1-1B6FCC690FEE}"/>
              </a:ext>
            </a:extLst>
          </p:cNvPr>
          <p:cNvSpPr>
            <a:spLocks noGrp="1"/>
          </p:cNvSpPr>
          <p:nvPr>
            <p:ph type="title"/>
          </p:nvPr>
        </p:nvSpPr>
        <p:spPr>
          <a:xfrm>
            <a:off x="2571750" y="104126"/>
            <a:ext cx="8917320" cy="1293028"/>
          </a:xfrm>
        </p:spPr>
        <p:txBody>
          <a:bodyPr>
            <a:normAutofit fontScale="90000"/>
          </a:bodyPr>
          <a:lstStyle/>
          <a:p>
            <a:pPr algn="ctr"/>
            <a:r>
              <a:rPr lang="en-US" b="1" dirty="0"/>
              <a:t>Integrating Diverse Sources of Geospatial Data</a:t>
            </a:r>
            <a:br>
              <a:rPr lang="en-US" b="1" dirty="0"/>
            </a:br>
            <a:endParaRPr lang="en-US" dirty="0"/>
          </a:p>
        </p:txBody>
      </p:sp>
      <p:sp>
        <p:nvSpPr>
          <p:cNvPr id="3" name="Content Placeholder 2">
            <a:extLst>
              <a:ext uri="{FF2B5EF4-FFF2-40B4-BE49-F238E27FC236}">
                <a16:creationId xmlns:a16="http://schemas.microsoft.com/office/drawing/2014/main" id="{23ED0621-CB93-4E06-A323-0751FA81ECBC}"/>
              </a:ext>
            </a:extLst>
          </p:cNvPr>
          <p:cNvSpPr>
            <a:spLocks noGrp="1"/>
          </p:cNvSpPr>
          <p:nvPr>
            <p:ph idx="1"/>
          </p:nvPr>
        </p:nvSpPr>
        <p:spPr>
          <a:xfrm>
            <a:off x="0" y="2411231"/>
            <a:ext cx="5514975" cy="4269534"/>
          </a:xfrm>
        </p:spPr>
        <p:txBody>
          <a:bodyPr>
            <a:noAutofit/>
          </a:bodyPr>
          <a:lstStyle/>
          <a:p>
            <a:r>
              <a:rPr lang="en-US" sz="2400" b="1" dirty="0"/>
              <a:t>UAVs</a:t>
            </a:r>
          </a:p>
          <a:p>
            <a:r>
              <a:rPr lang="en-US" sz="2400" b="1" dirty="0"/>
              <a:t>In Situ Meteorological, Temperature, Seismological &amp; Atmospheric Monitoring Stations</a:t>
            </a:r>
          </a:p>
          <a:p>
            <a:r>
              <a:rPr lang="en-US" sz="2400" b="1" dirty="0"/>
              <a:t>Polar Ice Coring Data</a:t>
            </a:r>
          </a:p>
          <a:p>
            <a:r>
              <a:rPr lang="en-US" sz="2400" b="1" dirty="0"/>
              <a:t>Limnological Core Data</a:t>
            </a:r>
          </a:p>
          <a:p>
            <a:r>
              <a:rPr lang="en-US" sz="2400" b="1" dirty="0"/>
              <a:t>Dendrochronology Data</a:t>
            </a:r>
          </a:p>
          <a:p>
            <a:r>
              <a:rPr lang="en-US" sz="2400" b="1" dirty="0"/>
              <a:t>Geological Data </a:t>
            </a:r>
          </a:p>
          <a:p>
            <a:r>
              <a:rPr lang="en-US" sz="2400" b="1" dirty="0"/>
              <a:t>Archaeological Data</a:t>
            </a:r>
          </a:p>
          <a:p>
            <a:r>
              <a:rPr lang="en-US" sz="2400" b="1" dirty="0"/>
              <a:t>Paleontology Data</a:t>
            </a:r>
          </a:p>
        </p:txBody>
      </p:sp>
      <p:pic>
        <p:nvPicPr>
          <p:cNvPr id="3074" name="Picture 2" descr="Image result for polar ice coring">
            <a:extLst>
              <a:ext uri="{FF2B5EF4-FFF2-40B4-BE49-F238E27FC236}">
                <a16:creationId xmlns:a16="http://schemas.microsoft.com/office/drawing/2014/main" id="{7CBD3531-51FE-4E9A-BB71-392274236A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2060" y="953687"/>
            <a:ext cx="3404197" cy="22777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E19E6AC-4875-47F6-8C7E-A8080902538F}"/>
              </a:ext>
            </a:extLst>
          </p:cNvPr>
          <p:cNvSpPr txBox="1"/>
          <p:nvPr/>
        </p:nvSpPr>
        <p:spPr>
          <a:xfrm>
            <a:off x="7977395" y="3441931"/>
            <a:ext cx="4148893" cy="369332"/>
          </a:xfrm>
          <a:prstGeom prst="rect">
            <a:avLst/>
          </a:prstGeom>
          <a:noFill/>
        </p:spPr>
        <p:txBody>
          <a:bodyPr wrap="none" rtlCol="0">
            <a:spAutoFit/>
          </a:bodyPr>
          <a:lstStyle/>
          <a:p>
            <a:r>
              <a:rPr lang="en-US" dirty="0"/>
              <a:t>NSF Ice Core Facility – icecores.org</a:t>
            </a:r>
          </a:p>
        </p:txBody>
      </p:sp>
      <p:pic>
        <p:nvPicPr>
          <p:cNvPr id="3076" name="Picture 4" descr="Image result for limnological coring Lake Baikal">
            <a:extLst>
              <a:ext uri="{FF2B5EF4-FFF2-40B4-BE49-F238E27FC236}">
                <a16:creationId xmlns:a16="http://schemas.microsoft.com/office/drawing/2014/main" id="{DE2BFAA6-6337-4455-8DD1-F4E7C033C1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8191" y="1600201"/>
            <a:ext cx="2859203" cy="42695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07AD3A-1D31-4389-AE8E-BAE512F900B2}"/>
              </a:ext>
            </a:extLst>
          </p:cNvPr>
          <p:cNvSpPr txBox="1"/>
          <p:nvPr/>
        </p:nvSpPr>
        <p:spPr>
          <a:xfrm>
            <a:off x="5904827" y="1254872"/>
            <a:ext cx="1285929" cy="369332"/>
          </a:xfrm>
          <a:prstGeom prst="rect">
            <a:avLst/>
          </a:prstGeom>
          <a:noFill/>
        </p:spPr>
        <p:txBody>
          <a:bodyPr wrap="none" rtlCol="0">
            <a:spAutoFit/>
          </a:bodyPr>
          <a:lstStyle/>
          <a:p>
            <a:r>
              <a:rPr lang="en-US" dirty="0"/>
              <a:t>Irkutsk.org</a:t>
            </a:r>
          </a:p>
        </p:txBody>
      </p:sp>
      <p:pic>
        <p:nvPicPr>
          <p:cNvPr id="3078" name="Picture 6" descr="Image result for dendrochronology">
            <a:extLst>
              <a:ext uri="{FF2B5EF4-FFF2-40B4-BE49-F238E27FC236}">
                <a16:creationId xmlns:a16="http://schemas.microsoft.com/office/drawing/2014/main" id="{4624D5A6-B907-4CD5-A772-9C05A2DC8E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8148" y="4143375"/>
            <a:ext cx="3918140" cy="259789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6D15551-D311-492E-AAE6-988391C5765D}"/>
              </a:ext>
            </a:extLst>
          </p:cNvPr>
          <p:cNvSpPr txBox="1"/>
          <p:nvPr/>
        </p:nvSpPr>
        <p:spPr>
          <a:xfrm>
            <a:off x="6614481" y="6366161"/>
            <a:ext cx="1478290" cy="369332"/>
          </a:xfrm>
          <a:prstGeom prst="rect">
            <a:avLst/>
          </a:prstGeom>
          <a:noFill/>
        </p:spPr>
        <p:txBody>
          <a:bodyPr wrap="none" rtlCol="0">
            <a:spAutoFit/>
          </a:bodyPr>
          <a:lstStyle/>
          <a:p>
            <a:r>
              <a:rPr lang="en-US" dirty="0"/>
              <a:t>Earthsci.org</a:t>
            </a:r>
          </a:p>
        </p:txBody>
      </p:sp>
      <p:pic>
        <p:nvPicPr>
          <p:cNvPr id="3080" name="Picture 8" descr="Related image">
            <a:extLst>
              <a:ext uri="{FF2B5EF4-FFF2-40B4-BE49-F238E27FC236}">
                <a16:creationId xmlns:a16="http://schemas.microsoft.com/office/drawing/2014/main" id="{D72BDA89-EA6A-4140-BA97-D9BAFC099F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9762"/>
            <a:ext cx="3040868" cy="227771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4B83898-25CB-4D82-86F9-9E3D0A396F39}"/>
              </a:ext>
            </a:extLst>
          </p:cNvPr>
          <p:cNvSpPr txBox="1"/>
          <p:nvPr/>
        </p:nvSpPr>
        <p:spPr>
          <a:xfrm>
            <a:off x="3011648" y="1314012"/>
            <a:ext cx="987771" cy="369332"/>
          </a:xfrm>
          <a:prstGeom prst="rect">
            <a:avLst/>
          </a:prstGeom>
          <a:noFill/>
        </p:spPr>
        <p:txBody>
          <a:bodyPr wrap="none" rtlCol="0">
            <a:spAutoFit/>
          </a:bodyPr>
          <a:lstStyle/>
          <a:p>
            <a:r>
              <a:rPr lang="en-US" dirty="0"/>
              <a:t>Eos.org</a:t>
            </a:r>
          </a:p>
        </p:txBody>
      </p:sp>
    </p:spTree>
    <p:extLst>
      <p:ext uri="{BB962C8B-B14F-4D97-AF65-F5344CB8AC3E}">
        <p14:creationId xmlns:p14="http://schemas.microsoft.com/office/powerpoint/2010/main" val="14703898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F2564-5CAD-4EFB-AC99-3A0EBAA270FD}"/>
              </a:ext>
            </a:extLst>
          </p:cNvPr>
          <p:cNvSpPr>
            <a:spLocks noGrp="1"/>
          </p:cNvSpPr>
          <p:nvPr>
            <p:ph type="title"/>
          </p:nvPr>
        </p:nvSpPr>
        <p:spPr>
          <a:xfrm>
            <a:off x="685800" y="764373"/>
            <a:ext cx="10820400" cy="1293028"/>
          </a:xfrm>
        </p:spPr>
        <p:txBody>
          <a:bodyPr>
            <a:normAutofit fontScale="90000"/>
          </a:bodyPr>
          <a:lstStyle/>
          <a:p>
            <a:pPr algn="ctr"/>
            <a:r>
              <a:rPr lang="en-US" b="1" dirty="0"/>
              <a:t>Collaborative Spectral Analysis Research at Multiple Scales</a:t>
            </a:r>
            <a:br>
              <a:rPr lang="en-US" b="1" dirty="0"/>
            </a:br>
            <a:endParaRPr lang="en-US" dirty="0"/>
          </a:p>
        </p:txBody>
      </p:sp>
      <p:sp>
        <p:nvSpPr>
          <p:cNvPr id="3" name="Content Placeholder 2">
            <a:extLst>
              <a:ext uri="{FF2B5EF4-FFF2-40B4-BE49-F238E27FC236}">
                <a16:creationId xmlns:a16="http://schemas.microsoft.com/office/drawing/2014/main" id="{9CA55BA2-B4E0-4306-B241-46266ED10900}"/>
              </a:ext>
            </a:extLst>
          </p:cNvPr>
          <p:cNvSpPr>
            <a:spLocks noGrp="1"/>
          </p:cNvSpPr>
          <p:nvPr>
            <p:ph idx="1"/>
          </p:nvPr>
        </p:nvSpPr>
        <p:spPr>
          <a:xfrm>
            <a:off x="171450" y="1837373"/>
            <a:ext cx="4543425" cy="4820602"/>
          </a:xfrm>
        </p:spPr>
        <p:txBody>
          <a:bodyPr>
            <a:normAutofit/>
          </a:bodyPr>
          <a:lstStyle/>
          <a:p>
            <a:r>
              <a:rPr lang="en-US" sz="2800" b="1" dirty="0"/>
              <a:t>Flow Cytometry</a:t>
            </a:r>
          </a:p>
          <a:p>
            <a:r>
              <a:rPr lang="en-US" sz="2800" b="1" dirty="0"/>
              <a:t>Atomic Force Microscopy</a:t>
            </a:r>
          </a:p>
          <a:p>
            <a:r>
              <a:rPr lang="en-US" sz="2800" b="1" dirty="0"/>
              <a:t>Laser Rahman Spectroscopy</a:t>
            </a:r>
          </a:p>
          <a:p>
            <a:r>
              <a:rPr lang="en-US" sz="2800" b="1" dirty="0"/>
              <a:t>High Performance Liquid Chromatography</a:t>
            </a:r>
          </a:p>
          <a:p>
            <a:r>
              <a:rPr lang="en-US" sz="2800" b="1" dirty="0"/>
              <a:t>X-Ray Florescence</a:t>
            </a:r>
          </a:p>
          <a:p>
            <a:r>
              <a:rPr lang="en-US" sz="2800" b="1" dirty="0"/>
              <a:t>Inductively Coupled Plasma</a:t>
            </a:r>
          </a:p>
        </p:txBody>
      </p:sp>
      <p:pic>
        <p:nvPicPr>
          <p:cNvPr id="2050" name="Picture 2" descr="Image result for flow cytometry">
            <a:extLst>
              <a:ext uri="{FF2B5EF4-FFF2-40B4-BE49-F238E27FC236}">
                <a16:creationId xmlns:a16="http://schemas.microsoft.com/office/drawing/2014/main" id="{524B9A54-8F11-4EC9-9BE4-7748386153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3358" y="1780220"/>
            <a:ext cx="3749055" cy="25268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1573A03-1535-4B5F-BBCD-CE57FE14C06F}"/>
              </a:ext>
            </a:extLst>
          </p:cNvPr>
          <p:cNvSpPr txBox="1"/>
          <p:nvPr/>
        </p:nvSpPr>
        <p:spPr>
          <a:xfrm>
            <a:off x="8552484" y="2858972"/>
            <a:ext cx="3271837" cy="369332"/>
          </a:xfrm>
          <a:prstGeom prst="rect">
            <a:avLst/>
          </a:prstGeom>
          <a:noFill/>
        </p:spPr>
        <p:txBody>
          <a:bodyPr wrap="square" rtlCol="0">
            <a:spAutoFit/>
          </a:bodyPr>
          <a:lstStyle/>
          <a:p>
            <a:r>
              <a:rPr lang="en-US" b="1" dirty="0"/>
              <a:t>Source: Thermofisher.com</a:t>
            </a:r>
          </a:p>
        </p:txBody>
      </p:sp>
      <p:pic>
        <p:nvPicPr>
          <p:cNvPr id="2052" name="Picture 4" descr="Image result for inductively coupled plasma mass spectrometry">
            <a:extLst>
              <a:ext uri="{FF2B5EF4-FFF2-40B4-BE49-F238E27FC236}">
                <a16:creationId xmlns:a16="http://schemas.microsoft.com/office/drawing/2014/main" id="{41341166-A639-4F99-AD0E-5A5EC5CCCE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2236" y="4307056"/>
            <a:ext cx="5119764" cy="2380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8695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1539D-0915-4FAB-BB3E-4BEE5D68AA24}"/>
              </a:ext>
            </a:extLst>
          </p:cNvPr>
          <p:cNvSpPr>
            <a:spLocks noGrp="1"/>
          </p:cNvSpPr>
          <p:nvPr>
            <p:ph type="title"/>
          </p:nvPr>
        </p:nvSpPr>
        <p:spPr>
          <a:xfrm>
            <a:off x="2895600" y="304994"/>
            <a:ext cx="8610600" cy="668642"/>
          </a:xfrm>
        </p:spPr>
        <p:txBody>
          <a:bodyPr/>
          <a:lstStyle/>
          <a:p>
            <a:r>
              <a:rPr lang="en-US" dirty="0"/>
              <a:t>references</a:t>
            </a:r>
          </a:p>
        </p:txBody>
      </p:sp>
      <p:sp>
        <p:nvSpPr>
          <p:cNvPr id="3" name="Content Placeholder 2">
            <a:extLst>
              <a:ext uri="{FF2B5EF4-FFF2-40B4-BE49-F238E27FC236}">
                <a16:creationId xmlns:a16="http://schemas.microsoft.com/office/drawing/2014/main" id="{B0CB943C-C807-46C7-8685-5ED59F9B7267}"/>
              </a:ext>
            </a:extLst>
          </p:cNvPr>
          <p:cNvSpPr>
            <a:spLocks noGrp="1"/>
          </p:cNvSpPr>
          <p:nvPr>
            <p:ph idx="1"/>
          </p:nvPr>
        </p:nvSpPr>
        <p:spPr>
          <a:xfrm>
            <a:off x="341194" y="1542196"/>
            <a:ext cx="11165006" cy="4676489"/>
          </a:xfrm>
        </p:spPr>
        <p:txBody>
          <a:bodyPr>
            <a:normAutofit/>
          </a:bodyPr>
          <a:lstStyle/>
          <a:p>
            <a:r>
              <a:rPr lang="en-US" dirty="0"/>
              <a:t>Thierno Thiam &amp; Gilbert Rochon, </a:t>
            </a:r>
            <a:r>
              <a:rPr lang="en-US" u="sng" dirty="0"/>
              <a:t>Sustainability, Emerging Technologies &amp; Pan-Africanism</a:t>
            </a:r>
            <a:r>
              <a:rPr lang="en-US" dirty="0"/>
              <a:t>. London: Palgrave Macmillan</a:t>
            </a:r>
            <a:r>
              <a:rPr lang="en-US" i="1" dirty="0"/>
              <a:t>, </a:t>
            </a:r>
            <a:r>
              <a:rPr lang="en-US" b="1" i="1" dirty="0"/>
              <a:t>In Production, 2019</a:t>
            </a:r>
            <a:r>
              <a:rPr lang="en-US" i="1" dirty="0"/>
              <a:t>.</a:t>
            </a:r>
            <a:endParaRPr lang="en-US" dirty="0"/>
          </a:p>
          <a:p>
            <a:r>
              <a:rPr lang="en-US" i="1" dirty="0"/>
              <a:t> </a:t>
            </a:r>
            <a:endParaRPr lang="en-US" dirty="0"/>
          </a:p>
          <a:p>
            <a:r>
              <a:rPr lang="en-US" dirty="0"/>
              <a:t>John B. Malone, Robert Bergquist, Moara Martins and Jeffrey C. Luvall. “Use of Geospatial Surveillance and Response Systems for Vector-Borne Diseases in the Elimination Phase, “</a:t>
            </a:r>
            <a:r>
              <a:rPr lang="en-US" i="1" dirty="0"/>
              <a:t>Trop. Med. Infect. Dis.</a:t>
            </a:r>
            <a:r>
              <a:rPr lang="en-US" dirty="0"/>
              <a:t> </a:t>
            </a:r>
            <a:r>
              <a:rPr lang="en-US" b="1" dirty="0"/>
              <a:t>2019</a:t>
            </a:r>
            <a:r>
              <a:rPr lang="en-US" dirty="0"/>
              <a:t>, </a:t>
            </a:r>
            <a:r>
              <a:rPr lang="en-US" i="1" dirty="0"/>
              <a:t>4</a:t>
            </a:r>
            <a:r>
              <a:rPr lang="en-US" dirty="0"/>
              <a:t>(1), 15; </a:t>
            </a:r>
            <a:r>
              <a:rPr lang="en-US" u="sng" dirty="0">
                <a:hlinkClick r:id="rId2"/>
              </a:rPr>
              <a:t>https://doi.org/10.3390/tropicalmed4010015</a:t>
            </a:r>
            <a:endParaRPr lang="en-US" dirty="0"/>
          </a:p>
          <a:p>
            <a:r>
              <a:rPr lang="en-US" dirty="0"/>
              <a:t> </a:t>
            </a:r>
          </a:p>
          <a:p>
            <a:r>
              <a:rPr lang="en-US" dirty="0"/>
              <a:t>Shaowen Wang, Michael F. Goodchild</a:t>
            </a:r>
            <a:r>
              <a:rPr lang="en-US" u="sng" dirty="0"/>
              <a:t>. CyberGIS for Transforming Geospatial Discovery and Innovation</a:t>
            </a:r>
            <a:r>
              <a:rPr lang="en-US" dirty="0"/>
              <a:t>, Springer, Dordrecht, First Online 27 June</a:t>
            </a:r>
            <a:r>
              <a:rPr lang="en-US" b="1" dirty="0"/>
              <a:t> 2018</a:t>
            </a:r>
            <a:r>
              <a:rPr lang="en-US" dirty="0"/>
              <a:t>. On Line ISBN 978-94-024-1531-5 </a:t>
            </a:r>
            <a:r>
              <a:rPr lang="en-US" u="sng" dirty="0">
                <a:hlinkClick r:id="rId3"/>
              </a:rPr>
              <a:t>https://link.springer.com/chapter/10.1007/978-94-024-1531-5_1</a:t>
            </a:r>
            <a:endParaRPr lang="en-US" dirty="0"/>
          </a:p>
          <a:p>
            <a:endParaRPr lang="en-US" dirty="0"/>
          </a:p>
        </p:txBody>
      </p:sp>
    </p:spTree>
    <p:extLst>
      <p:ext uri="{BB962C8B-B14F-4D97-AF65-F5344CB8AC3E}">
        <p14:creationId xmlns:p14="http://schemas.microsoft.com/office/powerpoint/2010/main" val="2935068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04CD3-410A-4689-B621-D9CDB07BA1E0}"/>
              </a:ext>
            </a:extLst>
          </p:cNvPr>
          <p:cNvSpPr>
            <a:spLocks noGrp="1"/>
          </p:cNvSpPr>
          <p:nvPr>
            <p:ph type="title"/>
          </p:nvPr>
        </p:nvSpPr>
        <p:spPr>
          <a:xfrm>
            <a:off x="2786417" y="-7199"/>
            <a:ext cx="8610600" cy="1194554"/>
          </a:xfrm>
        </p:spPr>
        <p:txBody>
          <a:bodyPr/>
          <a:lstStyle/>
          <a:p>
            <a:r>
              <a:rPr lang="en-US" dirty="0"/>
              <a:t>references</a:t>
            </a:r>
          </a:p>
        </p:txBody>
      </p:sp>
      <p:sp>
        <p:nvSpPr>
          <p:cNvPr id="3" name="Content Placeholder 2">
            <a:extLst>
              <a:ext uri="{FF2B5EF4-FFF2-40B4-BE49-F238E27FC236}">
                <a16:creationId xmlns:a16="http://schemas.microsoft.com/office/drawing/2014/main" id="{2CF626AB-6526-4F42-A68A-3E64297DD9AE}"/>
              </a:ext>
            </a:extLst>
          </p:cNvPr>
          <p:cNvSpPr>
            <a:spLocks noGrp="1"/>
          </p:cNvSpPr>
          <p:nvPr>
            <p:ph idx="1"/>
          </p:nvPr>
        </p:nvSpPr>
        <p:spPr>
          <a:xfrm>
            <a:off x="327546" y="982640"/>
            <a:ext cx="11546006" cy="5236046"/>
          </a:xfrm>
        </p:spPr>
        <p:txBody>
          <a:bodyPr/>
          <a:lstStyle/>
          <a:p>
            <a:r>
              <a:rPr lang="en-US" dirty="0"/>
              <a:t>Alvaro </a:t>
            </a:r>
            <a:r>
              <a:rPr lang="en-US" dirty="0" err="1"/>
              <a:t>Uyaguari</a:t>
            </a:r>
            <a:r>
              <a:rPr lang="en-US" dirty="0"/>
              <a:t>, Edison Espinosa-Gallardo Santiago P. </a:t>
            </a:r>
            <a:r>
              <a:rPr lang="en-US" dirty="0" err="1"/>
              <a:t>Jácome</a:t>
            </a:r>
            <a:r>
              <a:rPr lang="en-US" dirty="0"/>
              <a:t>-Guerrero Patricio </a:t>
            </a:r>
            <a:r>
              <a:rPr lang="en-US" dirty="0" err="1"/>
              <a:t>Espinel</a:t>
            </a:r>
            <a:r>
              <a:rPr lang="en-US" dirty="0"/>
              <a:t> Cristian F. Cabezas Gloria I. Arias Almeida </a:t>
            </a:r>
            <a:r>
              <a:rPr lang="en-US" dirty="0" err="1"/>
              <a:t>Frankz</a:t>
            </a:r>
            <a:r>
              <a:rPr lang="en-US" dirty="0"/>
              <a:t> Alberto Carrera Calderón. Open Source Web Software Architecture Components for Geographic Information Systems in the Last 5 Years: A Systematic Mapping Study. Advances in Intelligent Systems and Computing book series (AISC, volume 721). January 05, </a:t>
            </a:r>
            <a:r>
              <a:rPr lang="en-US" b="1" dirty="0"/>
              <a:t>2018</a:t>
            </a:r>
            <a:r>
              <a:rPr lang="en-US" dirty="0"/>
              <a:t>. </a:t>
            </a:r>
            <a:r>
              <a:rPr lang="en-US" u="sng" dirty="0">
                <a:hlinkClick r:id="rId2"/>
              </a:rPr>
              <a:t>https://link.springer.com/chapter/10.1007/978-3-319-73450-7_65</a:t>
            </a:r>
            <a:endParaRPr lang="en-US" dirty="0"/>
          </a:p>
          <a:p>
            <a:r>
              <a:rPr lang="en-US" dirty="0"/>
              <a:t> </a:t>
            </a:r>
          </a:p>
          <a:p>
            <a:r>
              <a:rPr lang="en-US" dirty="0" err="1"/>
              <a:t>Ramgopal</a:t>
            </a:r>
            <a:r>
              <a:rPr lang="en-US" dirty="0"/>
              <a:t> Kashyap. Geospatial Big Data, Analytics and IoT: Challenges, Applications and Potential.  </a:t>
            </a:r>
            <a:r>
              <a:rPr lang="en-US" u="sng" dirty="0">
                <a:hlinkClick r:id="rId3"/>
              </a:rPr>
              <a:t>Studies in Big Data</a:t>
            </a:r>
            <a:r>
              <a:rPr lang="en-US" dirty="0"/>
              <a:t> book series (SBD, volume 49) Springer, Cham 11 Dec., </a:t>
            </a:r>
            <a:r>
              <a:rPr lang="en-US" b="1" dirty="0"/>
              <a:t>2018</a:t>
            </a:r>
            <a:r>
              <a:rPr lang="en-US" dirty="0"/>
              <a:t> </a:t>
            </a:r>
            <a:r>
              <a:rPr lang="en-US" u="sng" dirty="0">
                <a:hlinkClick r:id="rId4"/>
              </a:rPr>
              <a:t>https://link.springer.com/chapter/10.1007/978-3-030-03359-0_9#citeas</a:t>
            </a:r>
            <a:endParaRPr lang="en-US" u="sng" dirty="0"/>
          </a:p>
          <a:p>
            <a:r>
              <a:rPr lang="en-US" dirty="0"/>
              <a:t>Jason Matney, “Remote Sensing &amp; Cyber GIS: Performing Uncertainty and Classification Assessment with a Supercomputer Optimized for Geospatial Parallel Processing,” Harvard University Center for Geographic Analysis, Jan. 9, </a:t>
            </a:r>
            <a:r>
              <a:rPr lang="en-US" b="1" dirty="0"/>
              <a:t>2019</a:t>
            </a:r>
            <a:r>
              <a:rPr lang="en-US" dirty="0"/>
              <a:t>, Cambridge, MA.</a:t>
            </a:r>
          </a:p>
          <a:p>
            <a:endParaRPr lang="en-US" dirty="0"/>
          </a:p>
          <a:p>
            <a:endParaRPr lang="en-US" dirty="0"/>
          </a:p>
        </p:txBody>
      </p:sp>
    </p:spTree>
    <p:extLst>
      <p:ext uri="{BB962C8B-B14F-4D97-AF65-F5344CB8AC3E}">
        <p14:creationId xmlns:p14="http://schemas.microsoft.com/office/powerpoint/2010/main" val="28396183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B5A1F-1343-45C6-BC9A-0463BD169012}"/>
              </a:ext>
            </a:extLst>
          </p:cNvPr>
          <p:cNvSpPr>
            <a:spLocks noGrp="1"/>
          </p:cNvSpPr>
          <p:nvPr>
            <p:ph type="title"/>
          </p:nvPr>
        </p:nvSpPr>
        <p:spPr>
          <a:xfrm>
            <a:off x="2759122" y="109280"/>
            <a:ext cx="8610600" cy="750528"/>
          </a:xfrm>
        </p:spPr>
        <p:txBody>
          <a:bodyPr/>
          <a:lstStyle/>
          <a:p>
            <a:r>
              <a:rPr lang="en-US" dirty="0"/>
              <a:t>references</a:t>
            </a:r>
          </a:p>
        </p:txBody>
      </p:sp>
      <p:sp>
        <p:nvSpPr>
          <p:cNvPr id="3" name="Content Placeholder 2">
            <a:extLst>
              <a:ext uri="{FF2B5EF4-FFF2-40B4-BE49-F238E27FC236}">
                <a16:creationId xmlns:a16="http://schemas.microsoft.com/office/drawing/2014/main" id="{A47B8515-C6B0-428A-BDE5-46B996BE33ED}"/>
              </a:ext>
            </a:extLst>
          </p:cNvPr>
          <p:cNvSpPr>
            <a:spLocks noGrp="1"/>
          </p:cNvSpPr>
          <p:nvPr>
            <p:ph idx="1"/>
          </p:nvPr>
        </p:nvSpPr>
        <p:spPr>
          <a:xfrm>
            <a:off x="368490" y="859808"/>
            <a:ext cx="11382232" cy="5888912"/>
          </a:xfrm>
        </p:spPr>
        <p:txBody>
          <a:bodyPr>
            <a:normAutofit/>
          </a:bodyPr>
          <a:lstStyle/>
          <a:p>
            <a:r>
              <a:rPr lang="en-US" i="1" dirty="0"/>
              <a:t> </a:t>
            </a:r>
            <a:endParaRPr lang="en-US" dirty="0"/>
          </a:p>
          <a:p>
            <a:r>
              <a:rPr lang="en-US" dirty="0"/>
              <a:t>Chaker El Amrani, Mohamed Akram Zaytar, Gilbert L. Rochon, Tarek El-Ghazawi,  “Processing EUMETSAT Big Datasets to Monitor Air Pollution,” European Geosciences Union Conference (EGU 2018), Vienna, Austria, April 8-13, </a:t>
            </a:r>
            <a:r>
              <a:rPr lang="en-US" b="1" dirty="0"/>
              <a:t>2018</a:t>
            </a:r>
            <a:r>
              <a:rPr lang="en-US" dirty="0"/>
              <a:t>.  </a:t>
            </a:r>
          </a:p>
          <a:p>
            <a:r>
              <a:rPr lang="en-US" b="1" dirty="0"/>
              <a:t> </a:t>
            </a:r>
            <a:endParaRPr lang="en-US" dirty="0"/>
          </a:p>
          <a:p>
            <a:r>
              <a:rPr lang="en-US" dirty="0"/>
              <a:t>Gilbert Rochon, Marseyas Fernandez, Thierno Thiam, Joseph Essamuah-Quansah, Souleymane Fall, Gamal Salah El Afandi, Chaker El Amrani, Tajje-eddine Rachidi, Subhas Sikdar, Gülay Altay, Tarek El-Ghazawi, Mohamed Magdy Abdel Wahab, Nosa Egiebor and Chadia Affane Aji. “Toward Pan-African Disaster Resilience: Potential Collaborative Extension of the Mediterranean Dialogue Earth Observatory (MDEO) Model to Support Biogenic and Anthropogenic Disaster Resilience, Early Warning, Mitigation and Recovery for Vulnerable Populations within the African Continent and in the African Diaspora,” presented at the 11</a:t>
            </a:r>
            <a:r>
              <a:rPr lang="en-US" baseline="30000" dirty="0"/>
              <a:t>th</a:t>
            </a:r>
            <a:r>
              <a:rPr lang="en-US" dirty="0"/>
              <a:t> International Conference of the African Association for Remote Sensing of Environment (AARSE). Kampala, Uganda, October 24-28, </a:t>
            </a:r>
            <a:r>
              <a:rPr lang="en-US" b="1" dirty="0"/>
              <a:t>2016.</a:t>
            </a:r>
            <a:r>
              <a:rPr lang="en-US" dirty="0"/>
              <a:t> </a:t>
            </a:r>
          </a:p>
          <a:p>
            <a:endParaRPr lang="en-US" dirty="0"/>
          </a:p>
        </p:txBody>
      </p:sp>
    </p:spTree>
    <p:extLst>
      <p:ext uri="{BB962C8B-B14F-4D97-AF65-F5344CB8AC3E}">
        <p14:creationId xmlns:p14="http://schemas.microsoft.com/office/powerpoint/2010/main" val="9874051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7366A-4233-4CEF-88CB-4490F53F8EA6}"/>
              </a:ext>
            </a:extLst>
          </p:cNvPr>
          <p:cNvSpPr>
            <a:spLocks noGrp="1"/>
          </p:cNvSpPr>
          <p:nvPr>
            <p:ph type="title"/>
          </p:nvPr>
        </p:nvSpPr>
        <p:spPr>
          <a:xfrm>
            <a:off x="2895600" y="182115"/>
            <a:ext cx="8610600" cy="914400"/>
          </a:xfrm>
        </p:spPr>
        <p:txBody>
          <a:bodyPr/>
          <a:lstStyle/>
          <a:p>
            <a:r>
              <a:rPr lang="en-US" dirty="0"/>
              <a:t>references</a:t>
            </a:r>
          </a:p>
        </p:txBody>
      </p:sp>
      <p:sp>
        <p:nvSpPr>
          <p:cNvPr id="3" name="Content Placeholder 2">
            <a:extLst>
              <a:ext uri="{FF2B5EF4-FFF2-40B4-BE49-F238E27FC236}">
                <a16:creationId xmlns:a16="http://schemas.microsoft.com/office/drawing/2014/main" id="{E5AB703C-7FFA-477B-AA84-FBCAF6E30E7C}"/>
              </a:ext>
            </a:extLst>
          </p:cNvPr>
          <p:cNvSpPr>
            <a:spLocks noGrp="1"/>
          </p:cNvSpPr>
          <p:nvPr>
            <p:ph idx="1"/>
          </p:nvPr>
        </p:nvSpPr>
        <p:spPr>
          <a:xfrm>
            <a:off x="218364" y="1228299"/>
            <a:ext cx="11573302" cy="5254387"/>
          </a:xfrm>
        </p:spPr>
        <p:txBody>
          <a:bodyPr>
            <a:normAutofit/>
          </a:bodyPr>
          <a:lstStyle/>
          <a:p>
            <a:r>
              <a:rPr lang="en-US" dirty="0"/>
              <a:t>Product News: ”BD Debuts New Software for Flow Cytometry Analysis,” June 20, </a:t>
            </a:r>
            <a:r>
              <a:rPr lang="en-US" b="1" dirty="0"/>
              <a:t>2019</a:t>
            </a:r>
            <a:r>
              <a:rPr lang="en-US" dirty="0"/>
              <a:t>. “</a:t>
            </a:r>
            <a:r>
              <a:rPr lang="en-US" dirty="0" err="1"/>
              <a:t>FlowJo</a:t>
            </a:r>
            <a:r>
              <a:rPr lang="en-US" dirty="0"/>
              <a:t>™ software version 10.6 adds new features and integration with BD </a:t>
            </a:r>
            <a:r>
              <a:rPr lang="en-US" dirty="0" err="1"/>
              <a:t>FACSDiva</a:t>
            </a:r>
            <a:r>
              <a:rPr lang="en-US" dirty="0"/>
              <a:t>™ software,” </a:t>
            </a:r>
            <a:r>
              <a:rPr lang="en-US" u="sng" dirty="0">
                <a:hlinkClick r:id="rId2"/>
              </a:rPr>
              <a:t>https://www.selectscience.net/product-news/bd-debuts-new-software-for-flow-cytometry-analysis?artID=49239</a:t>
            </a:r>
            <a:endParaRPr lang="en-US" dirty="0"/>
          </a:p>
          <a:p>
            <a:r>
              <a:rPr lang="en-US" dirty="0"/>
              <a:t> </a:t>
            </a:r>
          </a:p>
          <a:p>
            <a:r>
              <a:rPr lang="en-US" dirty="0"/>
              <a:t>Chaker El Amrani, Gilbert L. Rochon, Tarek El-Ghazawi, Joe </a:t>
            </a:r>
            <a:r>
              <a:rPr lang="en-US" dirty="0" err="1"/>
              <a:t>Piskor</a:t>
            </a:r>
            <a:r>
              <a:rPr lang="en-US" dirty="0"/>
              <a:t>, Gülay Altay, Tajje-eddine Rachidi. “MDEO System for Environmental Monitoring in Morocco,” NASA Direct Readout Conference (NDRC-9), Valladolid, Spain, June 21-24, </a:t>
            </a:r>
            <a:r>
              <a:rPr lang="en-US" b="1" dirty="0"/>
              <a:t>2016</a:t>
            </a:r>
            <a:r>
              <a:rPr lang="en-US" dirty="0"/>
              <a:t>.  </a:t>
            </a:r>
          </a:p>
          <a:p>
            <a:r>
              <a:rPr lang="en-US" dirty="0"/>
              <a:t> </a:t>
            </a:r>
          </a:p>
          <a:p>
            <a:r>
              <a:rPr lang="en-US" dirty="0"/>
              <a:t>C. El Amrani, G.L. Rochon, T. El Ghazawi, G. Altay, T. Rachidi, “System Architecture of the Mediterranean Dialogue Earth Observatory,” IEEE International Geoscience and Remote Sensing Symposium (IGARSS), Melbourne, Australia, 2126, July, 2013. Digital Object Identifier: </a:t>
            </a:r>
            <a:r>
              <a:rPr lang="en-US" u="sng" dirty="0"/>
              <a:t>10.1109/IGARSS.2013.6721228 </a:t>
            </a:r>
            <a:r>
              <a:rPr lang="en-US" dirty="0"/>
              <a:t>Publication Year:</a:t>
            </a:r>
            <a:r>
              <a:rPr lang="en-US" b="1" dirty="0"/>
              <a:t> 2013</a:t>
            </a:r>
            <a:r>
              <a:rPr lang="en-US" dirty="0"/>
              <a:t>, Page(s): 600-603 </a:t>
            </a:r>
          </a:p>
          <a:p>
            <a:endParaRPr lang="en-US" dirty="0"/>
          </a:p>
        </p:txBody>
      </p:sp>
    </p:spTree>
    <p:extLst>
      <p:ext uri="{BB962C8B-B14F-4D97-AF65-F5344CB8AC3E}">
        <p14:creationId xmlns:p14="http://schemas.microsoft.com/office/powerpoint/2010/main" val="19873669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E22EF-E6F8-4BFD-A027-81BF22AFC350}"/>
              </a:ext>
            </a:extLst>
          </p:cNvPr>
          <p:cNvSpPr>
            <a:spLocks noGrp="1"/>
          </p:cNvSpPr>
          <p:nvPr>
            <p:ph type="title"/>
          </p:nvPr>
        </p:nvSpPr>
        <p:spPr>
          <a:xfrm>
            <a:off x="2895600" y="352761"/>
            <a:ext cx="8610600" cy="573108"/>
          </a:xfrm>
        </p:spPr>
        <p:txBody>
          <a:bodyPr>
            <a:normAutofit fontScale="90000"/>
          </a:bodyPr>
          <a:lstStyle/>
          <a:p>
            <a:r>
              <a:rPr lang="en-US" dirty="0"/>
              <a:t>REFERENCES</a:t>
            </a:r>
          </a:p>
        </p:txBody>
      </p:sp>
      <p:sp>
        <p:nvSpPr>
          <p:cNvPr id="3" name="Content Placeholder 2">
            <a:extLst>
              <a:ext uri="{FF2B5EF4-FFF2-40B4-BE49-F238E27FC236}">
                <a16:creationId xmlns:a16="http://schemas.microsoft.com/office/drawing/2014/main" id="{2F7927CD-03DF-4DA7-A439-6C515BCAF251}"/>
              </a:ext>
            </a:extLst>
          </p:cNvPr>
          <p:cNvSpPr>
            <a:spLocks noGrp="1"/>
          </p:cNvSpPr>
          <p:nvPr>
            <p:ph idx="1"/>
          </p:nvPr>
        </p:nvSpPr>
        <p:spPr>
          <a:xfrm>
            <a:off x="313899" y="925870"/>
            <a:ext cx="11559653" cy="5720590"/>
          </a:xfrm>
        </p:spPr>
        <p:txBody>
          <a:bodyPr>
            <a:normAutofit fontScale="92500"/>
          </a:bodyPr>
          <a:lstStyle/>
          <a:p>
            <a:r>
              <a:rPr lang="en-US" dirty="0"/>
              <a:t>Gilbert L. Rochon. “Remote Sensing for Disaster Response,” in Barney Warf, Piotr Jankowski, Barry Solomon, et al., editors. </a:t>
            </a:r>
            <a:r>
              <a:rPr lang="en-US" u="sng" dirty="0"/>
              <a:t>Encyclopedia of Geography</a:t>
            </a:r>
            <a:r>
              <a:rPr lang="en-US" dirty="0"/>
              <a:t>, (pp. 2425-2429). Thousand Oaks, CA: Sage Publications Reference Project, six volume set, September, </a:t>
            </a:r>
            <a:r>
              <a:rPr lang="en-US" b="1" dirty="0"/>
              <a:t>2010</a:t>
            </a:r>
            <a:r>
              <a:rPr lang="en-US" dirty="0"/>
              <a:t>. ISBN: 9781412956970 </a:t>
            </a:r>
          </a:p>
          <a:p>
            <a:endParaRPr lang="en-US" dirty="0"/>
          </a:p>
          <a:p>
            <a:r>
              <a:rPr lang="en-US" dirty="0"/>
              <a:t>Gilbert L. Rochon. (2009) “Space-Based Technologies and High-Performance Computing in Support of Environmental Sustainability in Developing Countries</a:t>
            </a:r>
            <a:r>
              <a:rPr lang="en-US" i="1" dirty="0"/>
              <a:t>,” Clean Technologies and Environmental Policy</a:t>
            </a:r>
            <a:r>
              <a:rPr lang="en-US" dirty="0"/>
              <a:t>. Vol. 11, No. 3/ Sept.</a:t>
            </a:r>
            <a:r>
              <a:rPr lang="en-US" b="1" dirty="0"/>
              <a:t> 2009</a:t>
            </a:r>
            <a:r>
              <a:rPr lang="en-US" dirty="0"/>
              <a:t>. DOI: 10.1007/s10098-009-0254-z. </a:t>
            </a:r>
          </a:p>
          <a:p>
            <a:endParaRPr lang="en-US" dirty="0"/>
          </a:p>
          <a:p>
            <a:r>
              <a:rPr lang="en-US" dirty="0"/>
              <a:t>Gilbert L. Rochon, Dev Niyogi, Alok Chaturvedi and U.C. Mohanty. “A case for a permanent space for spatial data.” </a:t>
            </a:r>
            <a:r>
              <a:rPr lang="en-US" i="1" dirty="0"/>
              <a:t>Geospatial Today</a:t>
            </a:r>
            <a:r>
              <a:rPr lang="en-US" dirty="0"/>
              <a:t>, Vol. 5, No. 2, November, </a:t>
            </a:r>
            <a:r>
              <a:rPr lang="en-US" b="1" dirty="0"/>
              <a:t>2006</a:t>
            </a:r>
            <a:r>
              <a:rPr lang="en-US" dirty="0"/>
              <a:t>. </a:t>
            </a:r>
          </a:p>
          <a:p>
            <a:endParaRPr lang="en-US" dirty="0"/>
          </a:p>
          <a:p>
            <a:r>
              <a:rPr lang="en-US" dirty="0"/>
              <a:t>Gilbert L. Rochon, Chris Johannsen, David Landgrebe, Bernard Engel, Jonathan   Harbor, Sarada Majumder and Larry Biehl. “Remote Sensing as a Tool for Achieving and Monitoring Progress Toward Sustainability</a:t>
            </a:r>
            <a:r>
              <a:rPr lang="en-US" i="1" dirty="0"/>
              <a:t>,” Clean Technologies and Environmental Policy</a:t>
            </a:r>
            <a:r>
              <a:rPr lang="en-US" dirty="0"/>
              <a:t>, Vol. 5, Nos. 2/3, pp. 310-316. Springer-Verlag, August, </a:t>
            </a:r>
            <a:r>
              <a:rPr lang="en-US" b="1" dirty="0"/>
              <a:t>2003</a:t>
            </a:r>
            <a:r>
              <a:rPr lang="en-US" dirty="0"/>
              <a:t>. </a:t>
            </a:r>
          </a:p>
          <a:p>
            <a:endParaRPr lang="en-US" dirty="0"/>
          </a:p>
        </p:txBody>
      </p:sp>
    </p:spTree>
    <p:extLst>
      <p:ext uri="{BB962C8B-B14F-4D97-AF65-F5344CB8AC3E}">
        <p14:creationId xmlns:p14="http://schemas.microsoft.com/office/powerpoint/2010/main" val="3852858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BA708-2FF5-4F75-B889-EFB82A4419FF}"/>
              </a:ext>
            </a:extLst>
          </p:cNvPr>
          <p:cNvSpPr>
            <a:spLocks noGrp="1"/>
          </p:cNvSpPr>
          <p:nvPr>
            <p:ph type="title"/>
          </p:nvPr>
        </p:nvSpPr>
        <p:spPr>
          <a:xfrm>
            <a:off x="685800" y="2564598"/>
            <a:ext cx="10820400" cy="1293028"/>
          </a:xfrm>
        </p:spPr>
        <p:txBody>
          <a:bodyPr>
            <a:normAutofit fontScale="90000"/>
          </a:bodyPr>
          <a:lstStyle/>
          <a:p>
            <a:pPr algn="ctr"/>
            <a:r>
              <a:rPr lang="en-US" b="1" dirty="0"/>
              <a:t>Thank you</a:t>
            </a:r>
            <a:br>
              <a:rPr lang="en-US" b="1" dirty="0"/>
            </a:br>
            <a:br>
              <a:rPr lang="en-US" b="1" dirty="0"/>
            </a:br>
            <a:r>
              <a:rPr lang="en-US" b="1" dirty="0"/>
              <a:t> for your kind attention &amp; consideration</a:t>
            </a:r>
          </a:p>
        </p:txBody>
      </p:sp>
    </p:spTree>
    <p:extLst>
      <p:ext uri="{BB962C8B-B14F-4D97-AF65-F5344CB8AC3E}">
        <p14:creationId xmlns:p14="http://schemas.microsoft.com/office/powerpoint/2010/main" val="372836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358346" y="175054"/>
            <a:ext cx="10330249" cy="1143000"/>
          </a:xfrm>
        </p:spPr>
        <p:txBody>
          <a:bodyPr>
            <a:normAutofit/>
          </a:bodyPr>
          <a:lstStyle/>
          <a:p>
            <a:r>
              <a:rPr lang="en-US" sz="3200" b="1" dirty="0"/>
              <a:t>Facilitating Access to Multi-Country</a:t>
            </a:r>
            <a:br>
              <a:rPr lang="en-US" sz="3200" b="1" dirty="0"/>
            </a:br>
            <a:r>
              <a:rPr lang="en-US" sz="3200" b="1" dirty="0"/>
              <a:t> Earth Observing Satellite Data</a:t>
            </a:r>
          </a:p>
        </p:txBody>
      </p:sp>
      <p:sp>
        <p:nvSpPr>
          <p:cNvPr id="215043" name="Rectangle 3"/>
          <p:cNvSpPr>
            <a:spLocks noGrp="1" noChangeArrowheads="1"/>
          </p:cNvSpPr>
          <p:nvPr>
            <p:ph idx="1"/>
          </p:nvPr>
        </p:nvSpPr>
        <p:spPr>
          <a:xfrm>
            <a:off x="222422" y="1116483"/>
            <a:ext cx="8229600" cy="5642663"/>
          </a:xfrm>
        </p:spPr>
        <p:txBody>
          <a:bodyPr>
            <a:normAutofit fontScale="92500" lnSpcReduction="20000"/>
          </a:bodyPr>
          <a:lstStyle/>
          <a:p>
            <a:pPr>
              <a:lnSpc>
                <a:spcPct val="90000"/>
              </a:lnSpc>
            </a:pPr>
            <a:r>
              <a:rPr lang="en-US" sz="2400" b="1" dirty="0"/>
              <a:t>European Space Agency</a:t>
            </a:r>
          </a:p>
          <a:p>
            <a:pPr>
              <a:lnSpc>
                <a:spcPct val="90000"/>
              </a:lnSpc>
            </a:pPr>
            <a:r>
              <a:rPr lang="en-US" sz="2400" b="1" dirty="0"/>
              <a:t>SPOT (France)</a:t>
            </a:r>
          </a:p>
          <a:p>
            <a:pPr>
              <a:lnSpc>
                <a:spcPct val="90000"/>
              </a:lnSpc>
            </a:pPr>
            <a:r>
              <a:rPr lang="en-US" sz="2400" b="1" dirty="0"/>
              <a:t>ALMAZ, KVR, KATE, METEOR, GLONAS (Russia)</a:t>
            </a:r>
          </a:p>
          <a:p>
            <a:pPr>
              <a:lnSpc>
                <a:spcPct val="90000"/>
              </a:lnSpc>
            </a:pPr>
            <a:r>
              <a:rPr lang="en-US" sz="2400" b="1" dirty="0"/>
              <a:t>ALOS, ADEOS, JERS, ASTER (Japan)</a:t>
            </a:r>
          </a:p>
          <a:p>
            <a:pPr>
              <a:lnSpc>
                <a:spcPct val="90000"/>
              </a:lnSpc>
            </a:pPr>
            <a:r>
              <a:rPr lang="en-US" sz="2400" b="1" dirty="0"/>
              <a:t>IRS 1B, 1C, P3, P4; ResouceSat, CartoSat, InSat (India)</a:t>
            </a:r>
          </a:p>
          <a:p>
            <a:pPr>
              <a:lnSpc>
                <a:spcPct val="90000"/>
              </a:lnSpc>
            </a:pPr>
            <a:r>
              <a:rPr lang="en-US" sz="2400" b="1" dirty="0"/>
              <a:t>Feng Yun (China)</a:t>
            </a:r>
          </a:p>
          <a:p>
            <a:pPr>
              <a:lnSpc>
                <a:spcPct val="90000"/>
              </a:lnSpc>
            </a:pPr>
            <a:r>
              <a:rPr lang="en-US" sz="2400" b="1" dirty="0"/>
              <a:t>KITSAT, KOMSAT I &amp; II (S. Korea)</a:t>
            </a:r>
          </a:p>
          <a:p>
            <a:pPr>
              <a:lnSpc>
                <a:spcPct val="90000"/>
              </a:lnSpc>
            </a:pPr>
            <a:r>
              <a:rPr lang="en-US" sz="2400" b="1" dirty="0"/>
              <a:t>Disaster Constellation</a:t>
            </a:r>
          </a:p>
          <a:p>
            <a:pPr lvl="1"/>
            <a:r>
              <a:rPr lang="en-US" b="1" dirty="0"/>
              <a:t> (Nigeria, Tunisia, Algeria, UK)</a:t>
            </a:r>
          </a:p>
          <a:p>
            <a:pPr>
              <a:lnSpc>
                <a:spcPct val="90000"/>
              </a:lnSpc>
            </a:pPr>
            <a:r>
              <a:rPr lang="en-US" sz="2400" b="1" dirty="0"/>
              <a:t>SunSat (South Africa)</a:t>
            </a:r>
          </a:p>
          <a:p>
            <a:pPr>
              <a:lnSpc>
                <a:spcPct val="90000"/>
              </a:lnSpc>
            </a:pPr>
            <a:r>
              <a:rPr lang="en-US" sz="2400" b="1" dirty="0"/>
              <a:t>TurkSat 4B (Turkey)</a:t>
            </a:r>
          </a:p>
          <a:p>
            <a:r>
              <a:rPr lang="en-US" sz="2400" b="1" dirty="0"/>
              <a:t>BisonSat (Salish Kootenai</a:t>
            </a:r>
          </a:p>
          <a:p>
            <a:pPr marL="0" indent="0">
              <a:buNone/>
            </a:pPr>
            <a:r>
              <a:rPr lang="en-US" sz="2400" b="1" dirty="0"/>
              <a:t> College) Oct. 8, 2015 </a:t>
            </a:r>
          </a:p>
          <a:p>
            <a:r>
              <a:rPr lang="en-US" sz="2400" b="1" dirty="0"/>
              <a:t>Morelos 3 (Mexico) - Disaster</a:t>
            </a:r>
          </a:p>
          <a:p>
            <a:pPr marL="0" indent="0">
              <a:lnSpc>
                <a:spcPct val="90000"/>
              </a:lnSpc>
              <a:buNone/>
            </a:pPr>
            <a:r>
              <a:rPr lang="en-US" sz="2400" b="1" dirty="0"/>
              <a:t> Relief Communications – 2015</a:t>
            </a:r>
          </a:p>
          <a:p>
            <a:pPr marL="0" indent="0">
              <a:lnSpc>
                <a:spcPct val="90000"/>
              </a:lnSpc>
              <a:buNone/>
            </a:pPr>
            <a:endParaRPr lang="en-US" sz="2400" b="1" dirty="0"/>
          </a:p>
          <a:p>
            <a:pPr>
              <a:lnSpc>
                <a:spcPct val="90000"/>
              </a:lnSpc>
            </a:pPr>
            <a:endParaRPr lang="en-US" sz="2400" b="1" dirty="0"/>
          </a:p>
          <a:p>
            <a:pPr>
              <a:lnSpc>
                <a:spcPct val="90000"/>
              </a:lnSpc>
            </a:pPr>
            <a:endParaRPr lang="en-US" sz="2400" b="1" dirty="0"/>
          </a:p>
          <a:p>
            <a:pPr>
              <a:lnSpc>
                <a:spcPct val="90000"/>
              </a:lnSpc>
              <a:buFontTx/>
              <a:buNone/>
            </a:pPr>
            <a:endParaRPr lang="en-US" sz="2400" dirty="0"/>
          </a:p>
        </p:txBody>
      </p:sp>
      <p:sp>
        <p:nvSpPr>
          <p:cNvPr id="2" name="TextBox 1"/>
          <p:cNvSpPr txBox="1"/>
          <p:nvPr/>
        </p:nvSpPr>
        <p:spPr>
          <a:xfrm>
            <a:off x="8587946" y="1116485"/>
            <a:ext cx="3604054" cy="7694414"/>
          </a:xfrm>
          <a:prstGeom prst="rect">
            <a:avLst/>
          </a:prstGeom>
          <a:noFill/>
        </p:spPr>
        <p:txBody>
          <a:bodyPr wrap="square" rtlCol="0">
            <a:spAutoFit/>
          </a:bodyPr>
          <a:lstStyle/>
          <a:p>
            <a:pPr marL="285750" indent="-285750">
              <a:buFont typeface="Wingdings" panose="05000000000000000000" pitchFamily="2" charset="2"/>
              <a:buChar char="Ø"/>
            </a:pPr>
            <a:r>
              <a:rPr lang="en-US" sz="2800" b="1" dirty="0"/>
              <a:t>2013:  81 SPACE LAUNCH ATTEMPTS </a:t>
            </a:r>
          </a:p>
          <a:p>
            <a:pPr marL="285750" indent="-285750">
              <a:buFont typeface="Wingdings" panose="05000000000000000000" pitchFamily="2" charset="2"/>
              <a:buChar char="Ø"/>
            </a:pPr>
            <a:r>
              <a:rPr lang="en-US" sz="2800" b="1" dirty="0"/>
              <a:t>2014: 92 SPACE LAUNCHES; 90 MISSIONS REACHED ORBIT</a:t>
            </a:r>
          </a:p>
          <a:p>
            <a:pPr marL="285750" indent="-285750">
              <a:buFont typeface="Wingdings" panose="05000000000000000000" pitchFamily="2" charset="2"/>
              <a:buChar char="Ø"/>
            </a:pPr>
            <a:r>
              <a:rPr lang="en-US" sz="2800" b="1" dirty="0"/>
              <a:t>SPACEX FALCON 9 – JAN. 2014</a:t>
            </a:r>
          </a:p>
          <a:p>
            <a:pPr marL="285750" indent="-285750">
              <a:buFont typeface="Wingdings" panose="05000000000000000000" pitchFamily="2" charset="2"/>
              <a:buChar char="Ø"/>
            </a:pPr>
            <a:r>
              <a:rPr lang="en-US" sz="2800" b="1" dirty="0"/>
              <a:t>CHINA IN 2015:</a:t>
            </a:r>
          </a:p>
          <a:p>
            <a:pPr marL="742950" lvl="1" indent="-285750">
              <a:buFont typeface="Wingdings" panose="05000000000000000000" pitchFamily="2" charset="2"/>
              <a:buChar char="Ø"/>
            </a:pPr>
            <a:r>
              <a:rPr lang="en-US" sz="2800" b="1" dirty="0"/>
              <a:t>YAOGAN 28</a:t>
            </a:r>
          </a:p>
          <a:p>
            <a:pPr marL="742950" lvl="1" indent="-285750">
              <a:buFont typeface="Wingdings" panose="05000000000000000000" pitchFamily="2" charset="2"/>
              <a:buChar char="Ø"/>
            </a:pPr>
            <a:r>
              <a:rPr lang="en-US" sz="2800" b="1" dirty="0"/>
              <a:t>ChinaSat 2C</a:t>
            </a:r>
          </a:p>
          <a:p>
            <a:pPr marL="742950" lvl="1" indent="-285750">
              <a:buFont typeface="Wingdings" panose="05000000000000000000" pitchFamily="2" charset="2"/>
              <a:buChar char="Ø"/>
            </a:pPr>
            <a:r>
              <a:rPr lang="en-US" sz="2800" b="1" dirty="0"/>
              <a:t>TIANHUI 1-03</a:t>
            </a:r>
          </a:p>
          <a:p>
            <a:pPr marL="742950" lvl="1" indent="-285750">
              <a:buFont typeface="Wingdings" panose="05000000000000000000" pitchFamily="2" charset="2"/>
              <a:buChar char="Ø"/>
            </a:pPr>
            <a:r>
              <a:rPr lang="en-US" sz="2800" b="1" dirty="0"/>
              <a:t>LINGQIAO</a:t>
            </a:r>
          </a:p>
          <a:p>
            <a:pPr marL="742950" lvl="1" indent="-285750">
              <a:buFont typeface="Wingdings" panose="05000000000000000000" pitchFamily="2" charset="2"/>
              <a:buChar char="Ø"/>
            </a:pPr>
            <a:endParaRPr lang="en-US" sz="2800" b="1" dirty="0"/>
          </a:p>
          <a:p>
            <a:pPr marL="285750" indent="-285750">
              <a:buFont typeface="Wingdings" panose="05000000000000000000" pitchFamily="2" charset="2"/>
              <a:buChar char="Ø"/>
            </a:pPr>
            <a:endParaRPr lang="en-US" sz="2800" b="1" dirty="0"/>
          </a:p>
          <a:p>
            <a:endParaRPr lang="en-US" sz="2800" b="1" dirty="0"/>
          </a:p>
          <a:p>
            <a:pPr marL="285750" indent="-285750">
              <a:buFont typeface="Wingdings" panose="05000000000000000000" pitchFamily="2" charset="2"/>
              <a:buChar char="Ø"/>
            </a:pPr>
            <a:endParaRPr lang="en-US" sz="2800" b="1" dirty="0"/>
          </a:p>
          <a:p>
            <a:pPr marL="285750" indent="-285750">
              <a:buFont typeface="Wingdings" panose="05000000000000000000" pitchFamily="2" charset="2"/>
              <a:buChar char="Ø"/>
            </a:pPr>
            <a:endParaRPr lang="en-US" b="1" dirty="0"/>
          </a:p>
        </p:txBody>
      </p:sp>
      <p:pic>
        <p:nvPicPr>
          <p:cNvPr id="3" name="Picture 2"/>
          <p:cNvPicPr>
            <a:picLocks noChangeAspect="1"/>
          </p:cNvPicPr>
          <p:nvPr/>
        </p:nvPicPr>
        <p:blipFill>
          <a:blip r:embed="rId2"/>
          <a:stretch>
            <a:fillRect/>
          </a:stretch>
        </p:blipFill>
        <p:spPr>
          <a:xfrm>
            <a:off x="4791814" y="3498072"/>
            <a:ext cx="3796132" cy="3038180"/>
          </a:xfrm>
          <a:prstGeom prst="rect">
            <a:avLst/>
          </a:prstGeom>
        </p:spPr>
      </p:pic>
    </p:spTree>
    <p:extLst>
      <p:ext uri="{BB962C8B-B14F-4D97-AF65-F5344CB8AC3E}">
        <p14:creationId xmlns:p14="http://schemas.microsoft.com/office/powerpoint/2010/main" val="1923356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9" name="Rectangle 3"/>
          <p:cNvSpPr>
            <a:spLocks noGrp="1" noChangeArrowheads="1"/>
          </p:cNvSpPr>
          <p:nvPr>
            <p:ph type="title"/>
          </p:nvPr>
        </p:nvSpPr>
        <p:spPr>
          <a:xfrm>
            <a:off x="776514" y="-1"/>
            <a:ext cx="8610600" cy="1172029"/>
          </a:xfrm>
        </p:spPr>
        <p:txBody>
          <a:bodyPr/>
          <a:lstStyle/>
          <a:p>
            <a:r>
              <a:rPr lang="en-US" dirty="0"/>
              <a:t>Remote Sensing Diversity:</a:t>
            </a:r>
          </a:p>
        </p:txBody>
      </p:sp>
      <p:sp>
        <p:nvSpPr>
          <p:cNvPr id="219138" name="Rectangle 2"/>
          <p:cNvSpPr>
            <a:spLocks noGrp="1" noChangeArrowheads="1"/>
          </p:cNvSpPr>
          <p:nvPr>
            <p:ph idx="1"/>
          </p:nvPr>
        </p:nvSpPr>
        <p:spPr>
          <a:xfrm>
            <a:off x="1" y="881062"/>
            <a:ext cx="12192000" cy="5976937"/>
          </a:xfrm>
        </p:spPr>
        <p:txBody>
          <a:bodyPr>
            <a:normAutofit/>
          </a:bodyPr>
          <a:lstStyle/>
          <a:p>
            <a:pPr>
              <a:lnSpc>
                <a:spcPct val="80000"/>
              </a:lnSpc>
            </a:pPr>
            <a:r>
              <a:rPr lang="en-US" sz="1800" b="1" dirty="0"/>
              <a:t>PRISMA (Italy) 2019</a:t>
            </a:r>
          </a:p>
          <a:p>
            <a:pPr>
              <a:lnSpc>
                <a:spcPct val="80000"/>
              </a:lnSpc>
            </a:pPr>
            <a:r>
              <a:rPr lang="en-US" sz="1800" b="1" dirty="0"/>
              <a:t>Sac-C</a:t>
            </a:r>
            <a:r>
              <a:rPr lang="en-US" sz="1800" dirty="0"/>
              <a:t> (Argentina) CONAE</a:t>
            </a:r>
          </a:p>
          <a:p>
            <a:pPr>
              <a:lnSpc>
                <a:spcPct val="80000"/>
              </a:lnSpc>
            </a:pPr>
            <a:r>
              <a:rPr lang="en-US" sz="1800" b="1" dirty="0"/>
              <a:t>EURASIASAT-1</a:t>
            </a:r>
            <a:r>
              <a:rPr lang="en-US" sz="1800" dirty="0"/>
              <a:t> (Turkey) Tubitak </a:t>
            </a:r>
          </a:p>
          <a:p>
            <a:pPr>
              <a:lnSpc>
                <a:spcPct val="80000"/>
              </a:lnSpc>
            </a:pPr>
            <a:r>
              <a:rPr lang="en-US" sz="1800" b="1" dirty="0"/>
              <a:t>CBERS</a:t>
            </a:r>
            <a:r>
              <a:rPr lang="en-US" sz="1800" dirty="0"/>
              <a:t> (Chinese Brazilian Earth Resource Satellite) (Brazil &amp; China) INPE &amp; CSA </a:t>
            </a:r>
          </a:p>
          <a:p>
            <a:pPr>
              <a:lnSpc>
                <a:spcPct val="80000"/>
              </a:lnSpc>
            </a:pPr>
            <a:r>
              <a:rPr lang="en-US" sz="1800" b="1" dirty="0"/>
              <a:t>Feng Yun; Gaofen-11 2018 </a:t>
            </a:r>
            <a:r>
              <a:rPr lang="en-US" sz="1800" dirty="0"/>
              <a:t>(China) CNSA</a:t>
            </a:r>
          </a:p>
          <a:p>
            <a:pPr>
              <a:lnSpc>
                <a:spcPct val="80000"/>
              </a:lnSpc>
            </a:pPr>
            <a:r>
              <a:rPr lang="en-US" sz="1800" b="1" dirty="0"/>
              <a:t>EROS</a:t>
            </a:r>
            <a:r>
              <a:rPr lang="en-US" sz="1800" dirty="0"/>
              <a:t> (Israel) ISA (Res. 1.8m; 480 km orbit, 3-7 day revisit, depending upon latitude)</a:t>
            </a:r>
          </a:p>
          <a:p>
            <a:pPr>
              <a:lnSpc>
                <a:spcPct val="80000"/>
              </a:lnSpc>
            </a:pPr>
            <a:r>
              <a:rPr lang="en-US" sz="1800" b="1" dirty="0"/>
              <a:t>NigeriaSat I</a:t>
            </a:r>
            <a:r>
              <a:rPr lang="en-US" sz="1800" dirty="0"/>
              <a:t> (Nigeria) </a:t>
            </a:r>
            <a:r>
              <a:rPr lang="en-US" sz="1800" b="1" dirty="0"/>
              <a:t>NigeriaSat II</a:t>
            </a:r>
            <a:r>
              <a:rPr lang="en-US" sz="1800" dirty="0"/>
              <a:t> (2006-Nigeria &amp; South Africa)</a:t>
            </a:r>
          </a:p>
          <a:p>
            <a:pPr>
              <a:lnSpc>
                <a:spcPct val="80000"/>
              </a:lnSpc>
            </a:pPr>
            <a:r>
              <a:rPr lang="en-US" sz="1800" b="1" i="1" dirty="0"/>
              <a:t>Zarca Elyamama </a:t>
            </a:r>
            <a:r>
              <a:rPr lang="en-US" sz="1800" dirty="0"/>
              <a:t>(2007- Morocco) </a:t>
            </a:r>
          </a:p>
          <a:p>
            <a:pPr>
              <a:lnSpc>
                <a:spcPct val="80000"/>
              </a:lnSpc>
            </a:pPr>
            <a:r>
              <a:rPr lang="en-US" sz="1800" b="1" dirty="0"/>
              <a:t>MSMI (Multi-sensor Microsatellite Imager)</a:t>
            </a:r>
            <a:r>
              <a:rPr lang="en-US" sz="1800" dirty="0"/>
              <a:t> (2006-Belgium &amp; South Africa) The three types of detectors are:</a:t>
            </a:r>
            <a:br>
              <a:rPr lang="en-US" sz="1800" dirty="0"/>
            </a:br>
            <a:br>
              <a:rPr lang="en-US" sz="1800" dirty="0"/>
            </a:br>
            <a:r>
              <a:rPr lang="en-US" sz="1800" dirty="0"/>
              <a:t>1. A line scan multispectral detector with better than 5 meter spatial resolution and at least 3 bands: green, red and near-infrared, compatible to SPOT 4 bands.</a:t>
            </a:r>
            <a:br>
              <a:rPr lang="en-US" sz="1800" dirty="0"/>
            </a:br>
            <a:br>
              <a:rPr lang="en-US" sz="1800" dirty="0"/>
            </a:br>
            <a:r>
              <a:rPr lang="en-US" sz="1800" dirty="0"/>
              <a:t>2. A hyperspectral detector with better than 15 meters spatial resolution and more than 200 spectral bands, ranging from 400 nanometers to 2.35 micrometers.</a:t>
            </a:r>
            <a:br>
              <a:rPr lang="en-US" sz="1800" dirty="0"/>
            </a:br>
            <a:br>
              <a:rPr lang="en-US" sz="1800" dirty="0"/>
            </a:br>
            <a:r>
              <a:rPr lang="en-US" sz="1800" dirty="0"/>
              <a:t>3. A matrix continuous video detector with better than 10meters spatial resolution.</a:t>
            </a:r>
          </a:p>
          <a:p>
            <a:pPr>
              <a:lnSpc>
                <a:spcPct val="80000"/>
              </a:lnSpc>
            </a:pPr>
            <a:r>
              <a:rPr lang="en-US" sz="1800" b="1" dirty="0"/>
              <a:t>LAPAN A-2 </a:t>
            </a:r>
            <a:r>
              <a:rPr lang="en-US" sz="1800" dirty="0"/>
              <a:t>Indonesian Micro-Satellite launched Sept. 28, 2015</a:t>
            </a:r>
            <a:br>
              <a:rPr lang="en-US" sz="1800" dirty="0"/>
            </a:br>
            <a:endParaRPr lang="en-US" sz="1800" dirty="0"/>
          </a:p>
          <a:p>
            <a:pPr>
              <a:lnSpc>
                <a:spcPct val="80000"/>
              </a:lnSpc>
            </a:pPr>
            <a:r>
              <a:rPr lang="en-US" sz="1800" b="1" dirty="0"/>
              <a:t>ASTROSAT -  Indian astronomical observatory to study black holes and neutron stars. Sept. 28, 2015</a:t>
            </a:r>
          </a:p>
        </p:txBody>
      </p:sp>
    </p:spTree>
    <p:extLst>
      <p:ext uri="{BB962C8B-B14F-4D97-AF65-F5344CB8AC3E}">
        <p14:creationId xmlns:p14="http://schemas.microsoft.com/office/powerpoint/2010/main" val="1585569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6864"/>
            <a:ext cx="8229600" cy="538163"/>
          </a:xfrm>
        </p:spPr>
        <p:txBody>
          <a:bodyPr>
            <a:normAutofit fontScale="90000"/>
          </a:bodyPr>
          <a:lstStyle/>
          <a:p>
            <a:r>
              <a:rPr lang="en-US" dirty="0"/>
              <a:t>African Satellites</a:t>
            </a:r>
          </a:p>
        </p:txBody>
      </p:sp>
      <p:sp>
        <p:nvSpPr>
          <p:cNvPr id="3" name="Content Placeholder 2"/>
          <p:cNvSpPr>
            <a:spLocks noGrp="1"/>
          </p:cNvSpPr>
          <p:nvPr>
            <p:ph idx="1"/>
          </p:nvPr>
        </p:nvSpPr>
        <p:spPr>
          <a:xfrm>
            <a:off x="-28655" y="1105227"/>
            <a:ext cx="5029200" cy="4525963"/>
          </a:xfrm>
        </p:spPr>
        <p:txBody>
          <a:bodyPr/>
          <a:lstStyle/>
          <a:p>
            <a:r>
              <a:rPr lang="en-US" dirty="0"/>
              <a:t>NigeriaSat 2  (Disaster Monitoring &amp; Security) </a:t>
            </a:r>
          </a:p>
          <a:p>
            <a:r>
              <a:rPr lang="en-US" dirty="0"/>
              <a:t> NigeriaSat X (Aug. 2011)</a:t>
            </a:r>
          </a:p>
        </p:txBody>
      </p:sp>
      <p:pic>
        <p:nvPicPr>
          <p:cNvPr id="6146" name="Picture 2"/>
          <p:cNvPicPr>
            <a:picLocks noChangeAspect="1" noChangeArrowheads="1"/>
          </p:cNvPicPr>
          <p:nvPr/>
        </p:nvPicPr>
        <p:blipFill>
          <a:blip r:embed="rId2" cstate="print"/>
          <a:srcRect/>
          <a:stretch>
            <a:fillRect/>
          </a:stretch>
        </p:blipFill>
        <p:spPr bwMode="auto">
          <a:xfrm>
            <a:off x="3768498" y="1562070"/>
            <a:ext cx="2590800" cy="194310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372795" y="2914650"/>
            <a:ext cx="2922985" cy="2323773"/>
          </a:xfrm>
          <a:prstGeom prst="rect">
            <a:avLst/>
          </a:prstGeom>
          <a:noFill/>
          <a:ln w="9525">
            <a:noFill/>
            <a:miter lim="800000"/>
            <a:headEnd/>
            <a:tailEnd/>
          </a:ln>
        </p:spPr>
      </p:pic>
      <p:sp>
        <p:nvSpPr>
          <p:cNvPr id="6" name="TextBox 5"/>
          <p:cNvSpPr txBox="1"/>
          <p:nvPr/>
        </p:nvSpPr>
        <p:spPr>
          <a:xfrm>
            <a:off x="3732864" y="3505170"/>
            <a:ext cx="2802731" cy="2862322"/>
          </a:xfrm>
          <a:prstGeom prst="rect">
            <a:avLst/>
          </a:prstGeom>
          <a:noFill/>
        </p:spPr>
        <p:txBody>
          <a:bodyPr wrap="square" rtlCol="0">
            <a:spAutoFit/>
          </a:bodyPr>
          <a:lstStyle/>
          <a:p>
            <a:r>
              <a:rPr lang="en-US" dirty="0"/>
              <a:t>South Africa:  Plans to develop satellite launch</a:t>
            </a:r>
          </a:p>
          <a:p>
            <a:r>
              <a:rPr lang="en-US" dirty="0"/>
              <a:t> capabilities over the next 10-15 years for</a:t>
            </a:r>
          </a:p>
          <a:p>
            <a:r>
              <a:rPr lang="en-US" dirty="0"/>
              <a:t> low-cost  launch capacity. Previous South African</a:t>
            </a:r>
          </a:p>
          <a:p>
            <a:r>
              <a:rPr lang="en-US" dirty="0"/>
              <a:t>Satellites – SunSat &amp; Sumbandilasat.</a:t>
            </a:r>
          </a:p>
        </p:txBody>
      </p:sp>
      <p:pic>
        <p:nvPicPr>
          <p:cNvPr id="1026" name="Picture 2" descr="https://africanews.space/wp-content/uploads/2018/05/Map-1-Space-in-Africa.png">
            <a:extLst>
              <a:ext uri="{FF2B5EF4-FFF2-40B4-BE49-F238E27FC236}">
                <a16:creationId xmlns:a16="http://schemas.microsoft.com/office/drawing/2014/main" id="{8BA05F09-80F0-44F4-8742-55D3D4732D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6035" y="735027"/>
            <a:ext cx="5089623" cy="39333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B0F4EB8-D984-4E4C-91F1-D1C29FDED14D}"/>
              </a:ext>
            </a:extLst>
          </p:cNvPr>
          <p:cNvPicPr>
            <a:picLocks noChangeAspect="1" noChangeArrowheads="1"/>
          </p:cNvPicPr>
          <p:nvPr/>
        </p:nvPicPr>
        <p:blipFill>
          <a:blip r:embed="rId5" cstate="print"/>
          <a:srcRect/>
          <a:stretch>
            <a:fillRect/>
          </a:stretch>
        </p:blipFill>
        <p:spPr bwMode="auto">
          <a:xfrm>
            <a:off x="9029433" y="4786313"/>
            <a:ext cx="3109475" cy="2071687"/>
          </a:xfrm>
          <a:prstGeom prst="rect">
            <a:avLst/>
          </a:prstGeom>
          <a:noFill/>
          <a:ln w="9525">
            <a:noFill/>
            <a:miter lim="800000"/>
            <a:headEnd/>
            <a:tailEnd/>
          </a:ln>
        </p:spPr>
      </p:pic>
      <p:sp>
        <p:nvSpPr>
          <p:cNvPr id="4" name="Rectangle 3">
            <a:extLst>
              <a:ext uri="{FF2B5EF4-FFF2-40B4-BE49-F238E27FC236}">
                <a16:creationId xmlns:a16="http://schemas.microsoft.com/office/drawing/2014/main" id="{E9BCBA4E-3971-4081-86C5-AF7832039326}"/>
              </a:ext>
            </a:extLst>
          </p:cNvPr>
          <p:cNvSpPr/>
          <p:nvPr/>
        </p:nvSpPr>
        <p:spPr>
          <a:xfrm>
            <a:off x="7286626" y="5413385"/>
            <a:ext cx="2012240" cy="954107"/>
          </a:xfrm>
          <a:prstGeom prst="rect">
            <a:avLst/>
          </a:prstGeom>
        </p:spPr>
        <p:txBody>
          <a:bodyPr wrap="square">
            <a:spAutoFit/>
          </a:bodyPr>
          <a:lstStyle/>
          <a:p>
            <a:r>
              <a:rPr lang="en-US" sz="2800" dirty="0"/>
              <a:t>NileSat – Egypt</a:t>
            </a:r>
          </a:p>
        </p:txBody>
      </p:sp>
    </p:spTree>
    <p:extLst>
      <p:ext uri="{BB962C8B-B14F-4D97-AF65-F5344CB8AC3E}">
        <p14:creationId xmlns:p14="http://schemas.microsoft.com/office/powerpoint/2010/main" val="288842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AE606-93AA-439B-82EC-A0242FDDA16C}"/>
              </a:ext>
            </a:extLst>
          </p:cNvPr>
          <p:cNvSpPr>
            <a:spLocks noGrp="1"/>
          </p:cNvSpPr>
          <p:nvPr>
            <p:ph type="title"/>
          </p:nvPr>
        </p:nvSpPr>
        <p:spPr>
          <a:xfrm>
            <a:off x="685800" y="387002"/>
            <a:ext cx="10820400" cy="832199"/>
          </a:xfrm>
        </p:spPr>
        <p:txBody>
          <a:bodyPr>
            <a:normAutofit fontScale="90000"/>
          </a:bodyPr>
          <a:lstStyle/>
          <a:p>
            <a:pPr algn="ctr"/>
            <a:r>
              <a:rPr lang="en-US" b="1" dirty="0"/>
              <a:t>Disaster Life Cycle Resilience</a:t>
            </a:r>
            <a:br>
              <a:rPr lang="en-US" b="1" dirty="0"/>
            </a:br>
            <a:endParaRPr lang="en-US" dirty="0"/>
          </a:p>
        </p:txBody>
      </p:sp>
      <p:sp>
        <p:nvSpPr>
          <p:cNvPr id="3" name="Content Placeholder 2">
            <a:extLst>
              <a:ext uri="{FF2B5EF4-FFF2-40B4-BE49-F238E27FC236}">
                <a16:creationId xmlns:a16="http://schemas.microsoft.com/office/drawing/2014/main" id="{1982D570-D132-489D-9629-F17F5ED7B05D}"/>
              </a:ext>
            </a:extLst>
          </p:cNvPr>
          <p:cNvSpPr>
            <a:spLocks noGrp="1"/>
          </p:cNvSpPr>
          <p:nvPr>
            <p:ph idx="1"/>
          </p:nvPr>
        </p:nvSpPr>
        <p:spPr>
          <a:xfrm>
            <a:off x="290285" y="853969"/>
            <a:ext cx="11754078" cy="5861155"/>
          </a:xfrm>
        </p:spPr>
        <p:txBody>
          <a:bodyPr>
            <a:normAutofit/>
          </a:bodyPr>
          <a:lstStyle/>
          <a:p>
            <a:r>
              <a:rPr lang="en-US" b="1" dirty="0"/>
              <a:t>United Nations International Disaster Charter: Space &amp; Major Disasters</a:t>
            </a:r>
          </a:p>
          <a:p>
            <a:r>
              <a:rPr lang="en-US" dirty="0">
                <a:hlinkClick r:id="rId2"/>
              </a:rPr>
              <a:t>https://disasterscharter.org/web/guest/home;jsessionid=4BE3CA4984719B6789FB3719770C02CE.jvm1</a:t>
            </a:r>
            <a:r>
              <a:rPr lang="en-US" dirty="0"/>
              <a:t>  Provides </a:t>
            </a:r>
            <a:r>
              <a:rPr lang="en-US" i="1" dirty="0"/>
              <a:t>pro bono </a:t>
            </a:r>
            <a:r>
              <a:rPr lang="en-US" dirty="0"/>
              <a:t>geospatial data to officially designated major biogenic and anthropogenic disasters from a wide array of governmental and private sector satellite data providers to support disaster monitoring &amp; response, such as search and rescue, etc.</a:t>
            </a:r>
          </a:p>
          <a:p>
            <a:r>
              <a:rPr lang="en-US" dirty="0"/>
              <a:t>Remaining Pre &amp; Post “Charter Activation” needs that could be addressed by GSI:</a:t>
            </a:r>
          </a:p>
          <a:p>
            <a:pPr lvl="1"/>
            <a:r>
              <a:rPr lang="en-US" dirty="0"/>
              <a:t>Capacity building to support the entire disaster cycle, i.e.</a:t>
            </a:r>
          </a:p>
          <a:p>
            <a:pPr lvl="2"/>
            <a:r>
              <a:rPr lang="en-US" dirty="0"/>
              <a:t>Requisite </a:t>
            </a:r>
            <a:r>
              <a:rPr lang="en-US" b="1" dirty="0"/>
              <a:t>Geospatial</a:t>
            </a:r>
            <a:r>
              <a:rPr lang="en-US" dirty="0"/>
              <a:t> technology and staff training </a:t>
            </a:r>
            <a:r>
              <a:rPr lang="en-US" b="1" dirty="0"/>
              <a:t>In Advance </a:t>
            </a:r>
            <a:r>
              <a:rPr lang="en-US" dirty="0"/>
              <a:t>of any such declared disaster:</a:t>
            </a:r>
          </a:p>
          <a:p>
            <a:pPr lvl="3"/>
            <a:r>
              <a:rPr lang="en-US" dirty="0"/>
              <a:t>Disaster Vulnerability Assessment</a:t>
            </a:r>
          </a:p>
          <a:p>
            <a:pPr lvl="3"/>
            <a:r>
              <a:rPr lang="en-US" dirty="0"/>
              <a:t>Disaster Resilience Initiatives</a:t>
            </a:r>
          </a:p>
          <a:p>
            <a:pPr lvl="3"/>
            <a:r>
              <a:rPr lang="en-US" dirty="0"/>
              <a:t>Disaster Preparedness</a:t>
            </a:r>
          </a:p>
          <a:p>
            <a:pPr lvl="3"/>
            <a:r>
              <a:rPr lang="en-US" dirty="0"/>
              <a:t>Disaster Early Warning</a:t>
            </a:r>
          </a:p>
          <a:p>
            <a:pPr lvl="2"/>
            <a:r>
              <a:rPr lang="en-US" b="1" i="1" dirty="0"/>
              <a:t>Ex Post Facto Geospatial </a:t>
            </a:r>
            <a:r>
              <a:rPr lang="en-US" dirty="0"/>
              <a:t>Intervention Support:</a:t>
            </a:r>
          </a:p>
          <a:p>
            <a:pPr lvl="3"/>
            <a:r>
              <a:rPr lang="en-US" dirty="0"/>
              <a:t>Damage Assessment</a:t>
            </a:r>
          </a:p>
          <a:p>
            <a:pPr lvl="3"/>
            <a:r>
              <a:rPr lang="en-US" dirty="0"/>
              <a:t>Resettlement of Persons Displaced by Disasters</a:t>
            </a:r>
          </a:p>
          <a:p>
            <a:pPr lvl="3"/>
            <a:r>
              <a:rPr lang="en-US" dirty="0"/>
              <a:t>Structural &amp; Infrastructural Reconstruction</a:t>
            </a:r>
          </a:p>
          <a:p>
            <a:pPr lvl="3"/>
            <a:r>
              <a:rPr lang="en-US" dirty="0"/>
              <a:t>Societal, Cultural &amp; Economic Reclamation </a:t>
            </a:r>
          </a:p>
          <a:p>
            <a:pPr lvl="3"/>
            <a:endParaRPr lang="en-US" dirty="0"/>
          </a:p>
          <a:p>
            <a:pPr lvl="3"/>
            <a:endParaRPr lang="en-US" dirty="0"/>
          </a:p>
          <a:p>
            <a:pPr marL="0" indent="0">
              <a:buNone/>
            </a:pPr>
            <a:endParaRPr lang="en-US" dirty="0"/>
          </a:p>
        </p:txBody>
      </p:sp>
    </p:spTree>
    <p:extLst>
      <p:ext uri="{BB962C8B-B14F-4D97-AF65-F5344CB8AC3E}">
        <p14:creationId xmlns:p14="http://schemas.microsoft.com/office/powerpoint/2010/main" val="1085635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38" name="Picture 2" descr="Rhein-flooding-1995"/>
          <p:cNvPicPr>
            <a:picLocks noChangeAspect="1" noChangeArrowheads="1"/>
          </p:cNvPicPr>
          <p:nvPr/>
        </p:nvPicPr>
        <p:blipFill>
          <a:blip r:embed="rId3" cstate="print"/>
          <a:srcRect b="9920"/>
          <a:stretch>
            <a:fillRect/>
          </a:stretch>
        </p:blipFill>
        <p:spPr bwMode="auto">
          <a:xfrm>
            <a:off x="1524001" y="1219200"/>
            <a:ext cx="3719513" cy="3048000"/>
          </a:xfrm>
          <a:prstGeom prst="rect">
            <a:avLst/>
          </a:prstGeom>
          <a:noFill/>
        </p:spPr>
      </p:pic>
      <p:pic>
        <p:nvPicPr>
          <p:cNvPr id="244739" name="Picture 3"/>
          <p:cNvPicPr>
            <a:picLocks noChangeAspect="1" noChangeArrowheads="1"/>
          </p:cNvPicPr>
          <p:nvPr/>
        </p:nvPicPr>
        <p:blipFill>
          <a:blip r:embed="rId4" cstate="print"/>
          <a:srcRect l="38983"/>
          <a:stretch>
            <a:fillRect/>
          </a:stretch>
        </p:blipFill>
        <p:spPr bwMode="auto">
          <a:xfrm>
            <a:off x="7951789" y="4235450"/>
            <a:ext cx="2727325" cy="2622550"/>
          </a:xfrm>
          <a:prstGeom prst="rect">
            <a:avLst/>
          </a:prstGeom>
          <a:noFill/>
          <a:ln w="9525">
            <a:noFill/>
            <a:miter lim="800000"/>
            <a:headEnd/>
            <a:tailEnd/>
          </a:ln>
          <a:effectLst/>
        </p:spPr>
      </p:pic>
      <p:pic>
        <p:nvPicPr>
          <p:cNvPr id="244740" name="Picture 4" descr="sosgal41"/>
          <p:cNvPicPr>
            <a:picLocks noChangeAspect="1" noChangeArrowheads="1"/>
          </p:cNvPicPr>
          <p:nvPr/>
        </p:nvPicPr>
        <p:blipFill>
          <a:blip r:embed="rId5" cstate="print"/>
          <a:srcRect r="1746" b="5289"/>
          <a:stretch>
            <a:fillRect/>
          </a:stretch>
        </p:blipFill>
        <p:spPr bwMode="auto">
          <a:xfrm>
            <a:off x="7239000" y="1219201"/>
            <a:ext cx="3429000" cy="3044825"/>
          </a:xfrm>
          <a:prstGeom prst="rect">
            <a:avLst/>
          </a:prstGeom>
          <a:noFill/>
        </p:spPr>
      </p:pic>
      <p:pic>
        <p:nvPicPr>
          <p:cNvPr id="244741" name="Picture 5" descr="fires-photo1"/>
          <p:cNvPicPr>
            <a:picLocks noChangeAspect="1" noChangeArrowheads="1"/>
          </p:cNvPicPr>
          <p:nvPr/>
        </p:nvPicPr>
        <p:blipFill>
          <a:blip r:embed="rId6" cstate="print"/>
          <a:srcRect/>
          <a:stretch>
            <a:fillRect/>
          </a:stretch>
        </p:blipFill>
        <p:spPr bwMode="auto">
          <a:xfrm>
            <a:off x="4419601" y="4238626"/>
            <a:ext cx="3554413" cy="2619375"/>
          </a:xfrm>
          <a:prstGeom prst="rect">
            <a:avLst/>
          </a:prstGeom>
          <a:noFill/>
        </p:spPr>
      </p:pic>
      <p:pic>
        <p:nvPicPr>
          <p:cNvPr id="244742" name="Picture 6"/>
          <p:cNvPicPr>
            <a:picLocks noChangeAspect="1" noChangeArrowheads="1"/>
          </p:cNvPicPr>
          <p:nvPr/>
        </p:nvPicPr>
        <p:blipFill>
          <a:blip r:embed="rId7" cstate="print"/>
          <a:srcRect/>
          <a:stretch>
            <a:fillRect/>
          </a:stretch>
        </p:blipFill>
        <p:spPr bwMode="auto">
          <a:xfrm>
            <a:off x="5232400" y="1206500"/>
            <a:ext cx="2014538" cy="3043238"/>
          </a:xfrm>
          <a:prstGeom prst="rect">
            <a:avLst/>
          </a:prstGeom>
          <a:noFill/>
          <a:ln w="12700">
            <a:noFill/>
            <a:miter lim="800000"/>
            <a:headEnd/>
            <a:tailEnd/>
          </a:ln>
          <a:effectLst/>
        </p:spPr>
      </p:pic>
      <p:pic>
        <p:nvPicPr>
          <p:cNvPr id="244743" name="Picture 7" descr="Lawine_1974_1"/>
          <p:cNvPicPr>
            <a:picLocks noChangeAspect="1" noChangeArrowheads="1"/>
          </p:cNvPicPr>
          <p:nvPr/>
        </p:nvPicPr>
        <p:blipFill>
          <a:blip r:embed="rId8" cstate="print"/>
          <a:srcRect/>
          <a:stretch>
            <a:fillRect/>
          </a:stretch>
        </p:blipFill>
        <p:spPr bwMode="auto">
          <a:xfrm>
            <a:off x="1524000" y="4267200"/>
            <a:ext cx="2895600" cy="2590800"/>
          </a:xfrm>
          <a:prstGeom prst="rect">
            <a:avLst/>
          </a:prstGeom>
          <a:noFill/>
        </p:spPr>
      </p:pic>
      <p:sp>
        <p:nvSpPr>
          <p:cNvPr id="244744" name="Text Box 8"/>
          <p:cNvSpPr txBox="1">
            <a:spLocks noChangeArrowheads="1"/>
          </p:cNvSpPr>
          <p:nvPr/>
        </p:nvSpPr>
        <p:spPr bwMode="auto">
          <a:xfrm>
            <a:off x="2590800" y="336550"/>
            <a:ext cx="8077200" cy="579438"/>
          </a:xfrm>
          <a:prstGeom prst="rect">
            <a:avLst/>
          </a:prstGeom>
          <a:noFill/>
          <a:ln w="9525">
            <a:noFill/>
            <a:miter lim="800000"/>
            <a:headEnd/>
            <a:tailEnd/>
          </a:ln>
          <a:effectLst/>
        </p:spPr>
        <p:txBody>
          <a:bodyPr>
            <a:spAutoFit/>
          </a:bodyPr>
          <a:lstStyle/>
          <a:p>
            <a:pPr eaLnBrk="0" hangingPunct="0"/>
            <a:r>
              <a:rPr lang="en-US" sz="3200" b="1" i="1" dirty="0">
                <a:solidFill>
                  <a:schemeClr val="tx2"/>
                </a:solidFill>
                <a:latin typeface="Tahoma" pitchFamily="34" charset="0"/>
              </a:rPr>
              <a:t>Disasters: Biogenic &amp; Anthropogenic</a:t>
            </a:r>
          </a:p>
        </p:txBody>
      </p:sp>
    </p:spTree>
    <p:extLst>
      <p:ext uri="{BB962C8B-B14F-4D97-AF65-F5344CB8AC3E}">
        <p14:creationId xmlns:p14="http://schemas.microsoft.com/office/powerpoint/2010/main" val="361824579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611" y="254171"/>
            <a:ext cx="9144000" cy="868363"/>
          </a:xfrm>
        </p:spPr>
        <p:txBody>
          <a:bodyPr>
            <a:normAutofit fontScale="90000"/>
          </a:bodyPr>
          <a:lstStyle/>
          <a:p>
            <a:pPr>
              <a:defRPr/>
            </a:pPr>
            <a:r>
              <a:rPr lang="en-US" dirty="0"/>
              <a:t>Deaths from Vector-borne Disease</a:t>
            </a:r>
          </a:p>
        </p:txBody>
      </p:sp>
      <p:pic>
        <p:nvPicPr>
          <p:cNvPr id="60419" name="Content Placeholder 7" descr="vb1.TIF"/>
          <p:cNvPicPr>
            <a:picLocks noGrp="1" noChangeAspect="1"/>
          </p:cNvPicPr>
          <p:nvPr>
            <p:ph idx="1"/>
          </p:nvPr>
        </p:nvPicPr>
        <p:blipFill>
          <a:blip r:embed="rId2" cstate="print"/>
          <a:stretch>
            <a:fillRect/>
          </a:stretch>
        </p:blipFill>
        <p:spPr>
          <a:xfrm>
            <a:off x="1708275" y="1122534"/>
            <a:ext cx="10080071" cy="5636872"/>
          </a:xfrm>
        </p:spPr>
      </p:pic>
      <p:sp>
        <p:nvSpPr>
          <p:cNvPr id="10" name="TextBox 9"/>
          <p:cNvSpPr txBox="1"/>
          <p:nvPr/>
        </p:nvSpPr>
        <p:spPr>
          <a:xfrm>
            <a:off x="7678310" y="5488460"/>
            <a:ext cx="3624710" cy="461665"/>
          </a:xfrm>
          <a:prstGeom prst="rect">
            <a:avLst/>
          </a:prstGeom>
          <a:noFill/>
        </p:spPr>
        <p:txBody>
          <a:bodyPr wrap="none">
            <a:spAutoFit/>
          </a:bodyPr>
          <a:lstStyle/>
          <a:p>
            <a:pPr>
              <a:defRPr/>
            </a:pPr>
            <a:r>
              <a:rPr lang="en-US" sz="2400" dirty="0">
                <a:solidFill>
                  <a:schemeClr val="accent4">
                    <a:lumMod val="10000"/>
                  </a:schemeClr>
                </a:solidFill>
                <a:latin typeface="+mj-lt"/>
              </a:rPr>
              <a:t>Source : </a:t>
            </a:r>
            <a:r>
              <a:rPr lang="en-US" sz="2400" dirty="0">
                <a:solidFill>
                  <a:schemeClr val="accent4">
                    <a:lumMod val="10000"/>
                  </a:schemeClr>
                </a:solidFill>
                <a:latin typeface="+mj-lt"/>
                <a:hlinkClick r:id="rId3"/>
              </a:rPr>
              <a:t>www.WHO.int</a:t>
            </a:r>
            <a:r>
              <a:rPr lang="en-US" sz="2400" dirty="0">
                <a:solidFill>
                  <a:schemeClr val="accent4">
                    <a:lumMod val="10000"/>
                  </a:schemeClr>
                </a:solidFill>
                <a:latin typeface="+mj-lt"/>
              </a:rPr>
              <a:t> </a:t>
            </a:r>
          </a:p>
        </p:txBody>
      </p:sp>
    </p:spTree>
    <p:extLst>
      <p:ext uri="{BB962C8B-B14F-4D97-AF65-F5344CB8AC3E}">
        <p14:creationId xmlns:p14="http://schemas.microsoft.com/office/powerpoint/2010/main" val="1332724536"/>
      </p:ext>
    </p:extLst>
  </p:cSld>
  <p:clrMapOvr>
    <a:masterClrMapping/>
  </p:clrMapOvr>
  <p:transition/>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2837</TotalTime>
  <Words>2312</Words>
  <Application>Microsoft Office PowerPoint</Application>
  <PresentationFormat>Widescreen</PresentationFormat>
  <Paragraphs>300</Paragraphs>
  <Slides>37</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ＭＳ Ｐゴシック</vt:lpstr>
      <vt:lpstr>Arial</vt:lpstr>
      <vt:lpstr>Avenir LT W01 35 Light</vt:lpstr>
      <vt:lpstr>Calibri</vt:lpstr>
      <vt:lpstr>Century Gothic</vt:lpstr>
      <vt:lpstr>Tahoma</vt:lpstr>
      <vt:lpstr>Times New Roman</vt:lpstr>
      <vt:lpstr>Wingdings</vt:lpstr>
      <vt:lpstr>Vapor Trail</vt:lpstr>
      <vt:lpstr>  GLOBAL NEAR-REAL-TIME INTERDISCIPLINARY  GEOSPATIAL DATA DEVELOPMENT, ANALYSIS, ARCHIVING, SUSTAINABILITY, ACCESSIBILITY, DISSEMINATION, COLLABORATIVE RESEARCH  AND INCLUSIVE WORKFORCE DEVELOPMENT </vt:lpstr>
      <vt:lpstr>Outline</vt:lpstr>
      <vt:lpstr>Linkages to Archival &amp; Real-Time Satellite Data </vt:lpstr>
      <vt:lpstr>Facilitating Access to Multi-Country  Earth Observing Satellite Data</vt:lpstr>
      <vt:lpstr>Remote Sensing Diversity:</vt:lpstr>
      <vt:lpstr>African Satellites</vt:lpstr>
      <vt:lpstr>Disaster Life Cycle Resilience </vt:lpstr>
      <vt:lpstr>PowerPoint Presentation</vt:lpstr>
      <vt:lpstr>Deaths from Vector-borne Disease</vt:lpstr>
      <vt:lpstr>Trypanosomiasis</vt:lpstr>
      <vt:lpstr>Schistosomiasis(Bilharzia)</vt:lpstr>
      <vt:lpstr>Rift Valley Fever</vt:lpstr>
      <vt:lpstr>Heartwater (Cowdriosis)</vt:lpstr>
      <vt:lpstr>MALARIA - Plasmodium falciparum: Female Anopheles gambiae Mosquito</vt:lpstr>
      <vt:lpstr>Earth Observing satellites for Malaria Studies</vt:lpstr>
      <vt:lpstr>Use of EO for Identifying Aquatic Habitat of Anopheline Mosquitoes</vt:lpstr>
      <vt:lpstr>Leishmaniasis</vt:lpstr>
      <vt:lpstr>Onchocerciasis</vt:lpstr>
      <vt:lpstr>West Nile Virus Encephalitis</vt:lpstr>
      <vt:lpstr>Elephantiasis (Lymphatic Filariasis, Lymphedema, Wuchereria bancrofti Infection, Brugia malayi Infection, Brugia timori Infection, Loa loa Infection)   </vt:lpstr>
      <vt:lpstr>PowerPoint Presentation</vt:lpstr>
      <vt:lpstr>Sustainable Vector Habitat Mitigation:  Protecting Ecosystems &amp; Benign Species</vt:lpstr>
      <vt:lpstr>EBOLA</vt:lpstr>
      <vt:lpstr>ZIKA VIRUS</vt:lpstr>
      <vt:lpstr>Remote Sensing Consortia &amp; Assoc. Engagement </vt:lpstr>
      <vt:lpstr>Hub for Global interdisciplinary Geospatial Data Ingestion, Analysis &amp; Dissemination </vt:lpstr>
      <vt:lpstr>Geospatial Workforce Sustainability &amp; Diversity </vt:lpstr>
      <vt:lpstr>Geospatial WorkforcE career Pipeline Program </vt:lpstr>
      <vt:lpstr>Attenuating the Digital Divide </vt:lpstr>
      <vt:lpstr>Integrating Diverse Sources of Geospatial Data </vt:lpstr>
      <vt:lpstr>Collaborative Spectral Analysis Research at Multiple Scales </vt:lpstr>
      <vt:lpstr>references</vt:lpstr>
      <vt:lpstr>references</vt:lpstr>
      <vt:lpstr>references</vt:lpstr>
      <vt:lpstr>references</vt:lpstr>
      <vt:lpstr>REFERENCES</vt:lpstr>
      <vt:lpstr>Thank you   for your kind attention &amp; consideration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GLOBAL NEAR-REAL-TIME INTERDISCIPLINARY  GEOSPATIAL DATA DEVELOPMENT, ANALYSIS, ARCHIVING, SUSTAINABILITY, ACCESSIBILITY, DISSEMINATION, COLLABORATIVE RESEARCH  AND INCLUSIVE WORKFORCE DEVELOPMENT </dc:title>
  <dc:creator>GILBERT ROCHON</dc:creator>
  <cp:lastModifiedBy>GILBERT ROCHON</cp:lastModifiedBy>
  <cp:revision>55</cp:revision>
  <dcterms:created xsi:type="dcterms:W3CDTF">2019-07-13T15:53:00Z</dcterms:created>
  <dcterms:modified xsi:type="dcterms:W3CDTF">2019-07-16T02:07:53Z</dcterms:modified>
</cp:coreProperties>
</file>