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61" r:id="rId5"/>
    <p:sldId id="263" r:id="rId6"/>
    <p:sldId id="258" r:id="rId7"/>
    <p:sldId id="260" r:id="rId8"/>
    <p:sldId id="259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/>
    <p:restoredTop sz="94689"/>
  </p:normalViewPr>
  <p:slideViewPr>
    <p:cSldViewPr snapToGrid="0" snapToObjects="1">
      <p:cViewPr varScale="1">
        <p:scale>
          <a:sx n="83" d="100"/>
          <a:sy n="83" d="100"/>
        </p:scale>
        <p:origin x="6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014BC-ACED-FD4C-A161-F50E5C5B7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FDF148-3DF7-1246-9AB0-7F431B7C53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E1B2E-D44C-C24C-A0F4-28E853277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35C7-7EF9-D140-AC19-7CD895780FC3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7646F-9FCF-1448-A2EB-3B264CBC0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96DA4-40EE-2D43-B74E-9A7D29F91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F81C-E115-0049-8B9B-33AD64FD9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12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EA6FE-6EB9-C740-8284-7BB5D7751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2513E9-A26C-9B44-A80D-8871FE8E1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ABCAC-DC72-7647-AD12-66D8B83AD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35C7-7EF9-D140-AC19-7CD895780FC3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3171F-E8A3-D24D-92A6-ABF3E1DF4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A083B-1CB1-534B-98CA-CF8B7B9B6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F81C-E115-0049-8B9B-33AD64FD9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34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70BC7B-1018-9547-A2A5-D9380E962F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63CB4B-90F0-0543-827D-F15760BAD4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B57BC-D961-994B-8739-8F9F78C13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35C7-7EF9-D140-AC19-7CD895780FC3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D8C6E-AEC8-E844-9B53-7B3E24DBF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7AEC0-E8F0-DC46-B63C-03C0198AE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F81C-E115-0049-8B9B-33AD64FD9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7F85A-E656-DB46-8103-84518D6B1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ED2E5-8FF4-B64B-8312-87F6CE73B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ED1A6-A9B5-C749-91C5-12863BEFC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35C7-7EF9-D140-AC19-7CD895780FC3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12360-A054-2942-9818-A2523C921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1309D-43AB-244C-B611-748ACA93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F81C-E115-0049-8B9B-33AD64FD9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70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C36DA-BCEF-BE46-8E2B-488185C56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DCAC59-278B-2A47-B417-85B2828E4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11367-793E-1149-8C77-EB5880B66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35C7-7EF9-D140-AC19-7CD895780FC3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79676-F892-6E43-B41D-6C96F7C74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4E6413-362E-784C-A486-99AA75EBE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F81C-E115-0049-8B9B-33AD64FD9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5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D1026-463C-704A-9CCC-D1BCA5FAF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5EAAC-A512-114A-92B7-D0985EDC48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236A38-3583-E54C-9111-6C49E5C1F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D6C45D-0B3C-5B4C-84E1-2B1372694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35C7-7EF9-D140-AC19-7CD895780FC3}" type="datetimeFigureOut">
              <a:rPr lang="en-US" smtClean="0"/>
              <a:t>7/16/19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61D8E7-A8E4-9448-AF00-4D2DEF1B3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F66283-493F-804F-88C1-77FFC8300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F81C-E115-0049-8B9B-33AD64FD9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1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0220C-4BD2-2541-B254-8C311E11E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B07E4E-9E7A-C94E-B88E-F776D66C5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ACAA1-4A83-4A46-ADBD-C9BAC2097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D22B03-E578-EF4A-B086-E4F70EDDBB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E3FFCA-5DE2-084A-A440-3F55E1EF07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02E69F-E679-8045-B58C-C0628EC57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35C7-7EF9-D140-AC19-7CD895780FC3}" type="datetimeFigureOut">
              <a:rPr lang="en-US" smtClean="0"/>
              <a:t>7/16/19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8974E9-8C3A-2946-8427-153CCA186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60C25C-9FD3-0641-9600-8E54F56D1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F81C-E115-0049-8B9B-33AD64FD9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0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B40F1-CDD4-5141-943D-4CDD4355E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56A14E-E9FB-444C-BB22-D4D3A62CD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35C7-7EF9-D140-AC19-7CD895780FC3}" type="datetimeFigureOut">
              <a:rPr lang="en-US" smtClean="0"/>
              <a:t>7/16/19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B1E195-AFEF-114D-971E-91CE7E074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71265E-265B-5246-96D1-AF6B01BF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F81C-E115-0049-8B9B-33AD64FD9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47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FD2921-E4C7-764D-9306-C15B3E0FE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35C7-7EF9-D140-AC19-7CD895780FC3}" type="datetimeFigureOut">
              <a:rPr lang="en-US" smtClean="0"/>
              <a:t>7/16/19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9A7790-2F61-624F-94A4-B412F8F3C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66B77-4CB0-2B4A-8CB7-0494B495E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F81C-E115-0049-8B9B-33AD64FD9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07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9EA04-2D43-6C46-BD36-B2F1A1188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E9D6C-BD5E-1D49-95D0-32EBBE0F7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9BE933-448C-E54D-834A-0F5FAD7A52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17524-9D74-5447-B887-8437E03B6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35C7-7EF9-D140-AC19-7CD895780FC3}" type="datetimeFigureOut">
              <a:rPr lang="en-US" smtClean="0"/>
              <a:t>7/16/19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11029F-86AB-8D4F-B0A0-89EE6A82B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F8AFB8-39DD-7841-BD28-2FD37E66F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F81C-E115-0049-8B9B-33AD64FD9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8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7D080-A519-4347-AE87-E1F33A7B4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007015-9F51-6740-9C5C-BA9F39248C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D0049B-CF77-4648-8674-4CCB00CD9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425DC3-451E-E641-B6FF-FFB39A67B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35C7-7EF9-D140-AC19-7CD895780FC3}" type="datetimeFigureOut">
              <a:rPr lang="en-US" smtClean="0"/>
              <a:t>7/16/19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A74C5C-AB81-AA42-9457-F7131B362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5F7A4-194F-3746-96B4-2F286C6DC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F81C-E115-0049-8B9B-33AD64FD9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7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2380C6-FD26-8B4D-9A4F-26F4A27CF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7B4C4-941B-8D46-BC59-E5714D755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87F08-C32B-AE4C-BEFA-00D607528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835C7-7EF9-D140-AC19-7CD895780FC3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8D07F-6502-994F-BA0D-3FA48E5E7A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54626-5D4D-7944-8879-35B94D6EC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EF81C-E115-0049-8B9B-33AD64FD9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3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35F5-87B9-5948-8AC9-215950309D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Strategic plan structure, guidance for next steps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E5B7BC-7456-FB45-B3FC-00E9493839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Daniel S. Katz</a:t>
            </a:r>
          </a:p>
          <a:p>
            <a:r>
              <a:rPr lang="en-US" dirty="0"/>
              <a:t>University of Illinois Urbana-Champaign</a:t>
            </a:r>
          </a:p>
          <a:p>
            <a:r>
              <a:rPr lang="en-US" dirty="0"/>
              <a:t>@</a:t>
            </a:r>
            <a:r>
              <a:rPr lang="en-US" dirty="0" err="1"/>
              <a:t>danielskatz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084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211BC-594A-F84F-B121-4794FA511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</a:t>
            </a:r>
            <a:r>
              <a:rPr lang="en-US" dirty="0" err="1"/>
              <a:t>Shaowen</a:t>
            </a:r>
            <a:r>
              <a:rPr lang="en-US" dirty="0"/>
              <a:t> asked us to 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D84F1-DD98-5143-B980-814A8F07B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 What should be the core services/functions/ capabilities that GSI should provide? </a:t>
            </a:r>
          </a:p>
          <a:p>
            <a:r>
              <a:rPr lang="en-US" sz="3600" dirty="0"/>
              <a:t>How should GSI structure its services/functions/ capabilities?</a:t>
            </a:r>
          </a:p>
          <a:p>
            <a:r>
              <a:rPr lang="en-US" sz="3600" dirty="0"/>
              <a:t>How should GSI allocate and optimize its services/ functions/capabilities to meet the evolving needs of pertinent communities?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6958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247A5-2E4C-B541-AE44-4447CD24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I still have more fundamental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1E0EF-B80E-6B49-89E1-7FC3EA6FC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Who will GSI address? (</a:t>
            </a:r>
            <a:r>
              <a:rPr lang="en-US" sz="3600"/>
              <a:t>who is the audience?)</a:t>
            </a:r>
            <a:endParaRPr lang="en-US" sz="3600" dirty="0"/>
          </a:p>
          <a:p>
            <a:pPr lvl="1"/>
            <a:r>
              <a:rPr lang="en-US" sz="3200" dirty="0"/>
              <a:t>Software users?</a:t>
            </a:r>
          </a:p>
          <a:p>
            <a:pPr lvl="1"/>
            <a:r>
              <a:rPr lang="en-US" sz="3200" dirty="0"/>
              <a:t>Software developers?</a:t>
            </a:r>
          </a:p>
          <a:p>
            <a:pPr lvl="1"/>
            <a:r>
              <a:rPr lang="en-US" sz="3200" dirty="0"/>
              <a:t>What fraction of GSI addresses each?</a:t>
            </a:r>
          </a:p>
        </p:txBody>
      </p:sp>
    </p:spTree>
    <p:extLst>
      <p:ext uri="{BB962C8B-B14F-4D97-AF65-F5344CB8AC3E}">
        <p14:creationId xmlns:p14="http://schemas.microsoft.com/office/powerpoint/2010/main" val="382323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247A5-2E4C-B541-AE44-4447CD24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1E0EF-B80E-6B49-89E1-7FC3EA6FC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do we try to make cultural changes?</a:t>
            </a:r>
          </a:p>
          <a:p>
            <a:pPr lvl="1"/>
            <a:r>
              <a:rPr lang="en-US" sz="3200" dirty="0"/>
              <a:t>Cultural changes to support developers and their work</a:t>
            </a:r>
          </a:p>
          <a:p>
            <a:pPr lvl="1"/>
            <a:r>
              <a:rPr lang="en-US" sz="3200" dirty="0"/>
              <a:t>Cultural changes to lead to better community behavior, aimed at users</a:t>
            </a:r>
          </a:p>
          <a:p>
            <a:r>
              <a:rPr lang="en-US" sz="3600" dirty="0"/>
              <a:t>Where do these cultural changes get applied?</a:t>
            </a:r>
          </a:p>
          <a:p>
            <a:pPr lvl="1"/>
            <a:r>
              <a:rPr lang="en-US" sz="3200" dirty="0"/>
              <a:t>Institutions? Publishers? Societies? Funding agencies?</a:t>
            </a:r>
          </a:p>
          <a:p>
            <a:r>
              <a:rPr lang="en-US" sz="3600" dirty="0"/>
              <a:t>Can we shift from today's practices, to minimally good practices, to good enough practices, to best practices</a:t>
            </a:r>
          </a:p>
        </p:txBody>
      </p:sp>
    </p:spTree>
    <p:extLst>
      <p:ext uri="{BB962C8B-B14F-4D97-AF65-F5344CB8AC3E}">
        <p14:creationId xmlns:p14="http://schemas.microsoft.com/office/powerpoint/2010/main" val="1533796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8E115-6168-684C-91F1-667BF199D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“catalog”?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8FE0F-F080-4642-8A91-529C48E74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GSI support a catalog of relevant software?</a:t>
            </a:r>
          </a:p>
          <a:p>
            <a:r>
              <a:rPr lang="en-US" dirty="0"/>
              <a:t>Maybe tied to reviews and use cases?</a:t>
            </a:r>
          </a:p>
          <a:p>
            <a:pPr lvl="1"/>
            <a:r>
              <a:rPr lang="en-US" dirty="0"/>
              <a:t>SGCI does this (collaborative community*)</a:t>
            </a:r>
          </a:p>
          <a:p>
            <a:pPr lvl="1"/>
            <a:r>
              <a:rPr lang="en-US" dirty="0"/>
              <a:t>IRIS-HEP doesn’t (not needed for HEP community*)</a:t>
            </a:r>
          </a:p>
          <a:p>
            <a:pPr lvl="1"/>
            <a:r>
              <a:rPr lang="en-US" dirty="0" err="1"/>
              <a:t>MolSSI</a:t>
            </a:r>
            <a:r>
              <a:rPr lang="en-US" dirty="0"/>
              <a:t> doesn’t (competitive community*, don’t want to pick winners*)</a:t>
            </a:r>
          </a:p>
          <a:p>
            <a:r>
              <a:rPr lang="en-US" dirty="0"/>
              <a:t>Who would provide info?</a:t>
            </a:r>
          </a:p>
          <a:p>
            <a:r>
              <a:rPr lang="en-US" dirty="0"/>
              <a:t>Who would maintain it?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dirty="0"/>
              <a:t>(*My opinions)</a:t>
            </a:r>
          </a:p>
        </p:txBody>
      </p:sp>
    </p:spTree>
    <p:extLst>
      <p:ext uri="{BB962C8B-B14F-4D97-AF65-F5344CB8AC3E}">
        <p14:creationId xmlns:p14="http://schemas.microsoft.com/office/powerpoint/2010/main" val="3124692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B2167-3AB6-764B-B62C-6B39F54F0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81A80-03ED-8F4B-914D-3C3CAE542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dirty="0"/>
              <a:t>Moving towards sustainability of the institute</a:t>
            </a:r>
          </a:p>
          <a:p>
            <a:pPr lvl="1"/>
            <a:r>
              <a:rPr lang="en-US" sz="3600" dirty="0"/>
              <a:t>Increase resources coming into the institute</a:t>
            </a:r>
          </a:p>
          <a:p>
            <a:pPr lvl="1"/>
            <a:r>
              <a:rPr lang="en-US" sz="3600" dirty="0"/>
              <a:t>Decrease work that institute has to do</a:t>
            </a:r>
          </a:p>
          <a:p>
            <a:pPr lvl="2"/>
            <a:r>
              <a:rPr lang="en-US" sz="3200" dirty="0"/>
              <a:t>Encourage people to participate without funding</a:t>
            </a:r>
          </a:p>
          <a:p>
            <a:r>
              <a:rPr lang="en-US" sz="4000" dirty="0"/>
              <a:t>Moving towards sustainability of software</a:t>
            </a:r>
          </a:p>
          <a:p>
            <a:pPr lvl="1"/>
            <a:r>
              <a:rPr lang="en-US" sz="3600" dirty="0"/>
              <a:t>Increase resources coming into projects</a:t>
            </a:r>
          </a:p>
          <a:p>
            <a:pPr lvl="1"/>
            <a:r>
              <a:rPr lang="en-US" sz="3600" dirty="0"/>
              <a:t>Decrease work that project have to do</a:t>
            </a:r>
          </a:p>
          <a:p>
            <a:pPr lvl="2"/>
            <a:r>
              <a:rPr lang="en-US" sz="3200" dirty="0"/>
              <a:t>Encourage people to participate without funding</a:t>
            </a:r>
          </a:p>
          <a:p>
            <a:pPr lvl="2"/>
            <a:r>
              <a:rPr lang="en-US" sz="3200" dirty="0"/>
              <a:t>Best practices</a:t>
            </a:r>
          </a:p>
          <a:p>
            <a:r>
              <a:rPr lang="en-US" sz="4000" dirty="0"/>
              <a:t>Overall, increase visibility of software to decrease redundant development</a:t>
            </a:r>
          </a:p>
        </p:txBody>
      </p:sp>
    </p:spTree>
    <p:extLst>
      <p:ext uri="{BB962C8B-B14F-4D97-AF65-F5344CB8AC3E}">
        <p14:creationId xmlns:p14="http://schemas.microsoft.com/office/powerpoint/2010/main" val="31542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7FA06-F286-684B-B797-2B9228F76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 many questions and possible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F399F-AAF4-6845-87D4-2836088AC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Need to limit what we do</a:t>
            </a:r>
          </a:p>
          <a:p>
            <a:pPr lvl="1"/>
            <a:r>
              <a:rPr lang="en-US" sz="3200" dirty="0"/>
              <a:t>What small number of changes do we want to bring about?</a:t>
            </a:r>
          </a:p>
          <a:p>
            <a:pPr lvl="1"/>
            <a:r>
              <a:rPr lang="en-US" sz="3200" dirty="0"/>
              <a:t>What resources do we have?</a:t>
            </a:r>
          </a:p>
          <a:p>
            <a:pPr lvl="1"/>
            <a:r>
              <a:rPr lang="en-US" sz="3200" dirty="0"/>
              <a:t>How can we best apply the resources to achieve the changes?</a:t>
            </a:r>
          </a:p>
          <a:p>
            <a:r>
              <a:rPr lang="en-US" sz="3600" dirty="0"/>
              <a:t>Leads to formal theory of change process</a:t>
            </a:r>
          </a:p>
        </p:txBody>
      </p:sp>
    </p:spTree>
    <p:extLst>
      <p:ext uri="{BB962C8B-B14F-4D97-AF65-F5344CB8AC3E}">
        <p14:creationId xmlns:p14="http://schemas.microsoft.com/office/powerpoint/2010/main" val="2254598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FA2F3-399E-3E46-8553-581D78567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to build and apply Theory of Change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F0AD5D1-04BD-254A-8BC5-44C14D8D44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3127" y="1303229"/>
            <a:ext cx="9585745" cy="5314546"/>
          </a:xfrm>
        </p:spPr>
      </p:pic>
    </p:spTree>
    <p:extLst>
      <p:ext uri="{BB962C8B-B14F-4D97-AF65-F5344CB8AC3E}">
        <p14:creationId xmlns:p14="http://schemas.microsoft.com/office/powerpoint/2010/main" val="820295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C4D01-850F-8248-A42A-737691E28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Next, consider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4094A-AED2-0341-8FE3-581D39A72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832742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Good Strategy Bad Strategy: The Difference and Why It Matters, by Richard </a:t>
            </a:r>
            <a:r>
              <a:rPr lang="en-US" dirty="0" err="1"/>
              <a:t>Rumelt</a:t>
            </a:r>
            <a:endParaRPr lang="en-US" dirty="0"/>
          </a:p>
          <a:p>
            <a:pPr lvl="1"/>
            <a:r>
              <a:rPr lang="en-US" dirty="0"/>
              <a:t>The kernel of a strategy contains three elements:</a:t>
            </a:r>
          </a:p>
          <a:p>
            <a:pPr lvl="1"/>
            <a:r>
              <a:rPr lang="en-US" dirty="0"/>
              <a:t>A </a:t>
            </a:r>
            <a:r>
              <a:rPr lang="en-US" b="1" dirty="0"/>
              <a:t>diagnosis</a:t>
            </a:r>
            <a:r>
              <a:rPr lang="en-US" dirty="0"/>
              <a:t> that defines or explains the nature of the challenge. A good diagnosis simplifies the often-overwhelming complexity of reality by identifying certain aspects of the situation as critical.</a:t>
            </a:r>
          </a:p>
          <a:p>
            <a:pPr lvl="1"/>
            <a:r>
              <a:rPr lang="en-US" dirty="0"/>
              <a:t>A </a:t>
            </a:r>
            <a:r>
              <a:rPr lang="en-US" b="1" dirty="0"/>
              <a:t>guiding policy</a:t>
            </a:r>
            <a:r>
              <a:rPr lang="en-US" dirty="0"/>
              <a:t> for dealing with the challenge. This is an overall approach chosen to cope with or overcome the obstacles identified in the diagnosis.</a:t>
            </a:r>
          </a:p>
          <a:p>
            <a:pPr lvl="1"/>
            <a:r>
              <a:rPr lang="en-US" dirty="0"/>
              <a:t>A set of </a:t>
            </a:r>
            <a:r>
              <a:rPr lang="en-US" b="1" dirty="0"/>
              <a:t>coherent actions</a:t>
            </a:r>
            <a:r>
              <a:rPr lang="en-US" dirty="0"/>
              <a:t> that are designed to carry out the guiding policy. These are steps that are coordinated with one another to work together in accomplishing the guiding policy.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69549F-BA53-544E-9D4D-9A59CFE01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0942" y="244475"/>
            <a:ext cx="20828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195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333</Words>
  <Application>Microsoft Macintosh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Strategic plan structure, guidance for next steps</vt:lpstr>
      <vt:lpstr>Questions Shaowen asked us to answer</vt:lpstr>
      <vt:lpstr>But I still have more fundamental questions</vt:lpstr>
      <vt:lpstr>Process Questions</vt:lpstr>
      <vt:lpstr>Software “catalog”?</vt:lpstr>
      <vt:lpstr>Sustainability</vt:lpstr>
      <vt:lpstr>Too many questions and possible activities</vt:lpstr>
      <vt:lpstr>Need to build and apply Theory of Change</vt:lpstr>
      <vt:lpstr>Next, consider strategy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S. Katz</dc:creator>
  <cp:lastModifiedBy>Daniel S. Katz</cp:lastModifiedBy>
  <cp:revision>8</cp:revision>
  <dcterms:created xsi:type="dcterms:W3CDTF">2019-07-16T11:50:30Z</dcterms:created>
  <dcterms:modified xsi:type="dcterms:W3CDTF">2019-07-16T13:55:14Z</dcterms:modified>
</cp:coreProperties>
</file>